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9866313" cy="142954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17" autoAdjust="0"/>
  </p:normalViewPr>
  <p:slideViewPr>
    <p:cSldViewPr snapToGrid="0">
      <p:cViewPr varScale="1">
        <p:scale>
          <a:sx n="100" d="100"/>
          <a:sy n="100" d="100"/>
        </p:scale>
        <p:origin x="-2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D1D5-AF32-421E-A2D7-8C3D0F1FE1B1}" type="datetimeFigureOut">
              <a:rPr kumimoji="1" lang="ja-JP" altLang="en-US" smtClean="0"/>
              <a:pPr/>
              <a:t>2013/8/6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0BC5-19F6-4AC5-878B-20EADB9B7A6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D1D5-AF32-421E-A2D7-8C3D0F1FE1B1}" type="datetimeFigureOut">
              <a:rPr kumimoji="1" lang="ja-JP" altLang="en-US" smtClean="0"/>
              <a:pPr/>
              <a:t>2013/8/6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0BC5-19F6-4AC5-878B-20EADB9B7A6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D1D5-AF32-421E-A2D7-8C3D0F1FE1B1}" type="datetimeFigureOut">
              <a:rPr kumimoji="1" lang="ja-JP" altLang="en-US" smtClean="0"/>
              <a:pPr/>
              <a:t>2013/8/6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0BC5-19F6-4AC5-878B-20EADB9B7A6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D1D5-AF32-421E-A2D7-8C3D0F1FE1B1}" type="datetimeFigureOut">
              <a:rPr kumimoji="1" lang="ja-JP" altLang="en-US" smtClean="0"/>
              <a:pPr/>
              <a:t>2013/8/6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0BC5-19F6-4AC5-878B-20EADB9B7A6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D1D5-AF32-421E-A2D7-8C3D0F1FE1B1}" type="datetimeFigureOut">
              <a:rPr kumimoji="1" lang="ja-JP" altLang="en-US" smtClean="0"/>
              <a:pPr/>
              <a:t>2013/8/6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0BC5-19F6-4AC5-878B-20EADB9B7A6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D1D5-AF32-421E-A2D7-8C3D0F1FE1B1}" type="datetimeFigureOut">
              <a:rPr kumimoji="1" lang="ja-JP" altLang="en-US" smtClean="0"/>
              <a:pPr/>
              <a:t>2013/8/6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0BC5-19F6-4AC5-878B-20EADB9B7A6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D1D5-AF32-421E-A2D7-8C3D0F1FE1B1}" type="datetimeFigureOut">
              <a:rPr kumimoji="1" lang="ja-JP" altLang="en-US" smtClean="0"/>
              <a:pPr/>
              <a:t>2013/8/6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0BC5-19F6-4AC5-878B-20EADB9B7A6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D1D5-AF32-421E-A2D7-8C3D0F1FE1B1}" type="datetimeFigureOut">
              <a:rPr kumimoji="1" lang="ja-JP" altLang="en-US" smtClean="0"/>
              <a:pPr/>
              <a:t>2013/8/6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0BC5-19F6-4AC5-878B-20EADB9B7A6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D1D5-AF32-421E-A2D7-8C3D0F1FE1B1}" type="datetimeFigureOut">
              <a:rPr kumimoji="1" lang="ja-JP" altLang="en-US" smtClean="0"/>
              <a:pPr/>
              <a:t>2013/8/6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0BC5-19F6-4AC5-878B-20EADB9B7A6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D1D5-AF32-421E-A2D7-8C3D0F1FE1B1}" type="datetimeFigureOut">
              <a:rPr kumimoji="1" lang="ja-JP" altLang="en-US" smtClean="0"/>
              <a:pPr/>
              <a:t>2013/8/6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0BC5-19F6-4AC5-878B-20EADB9B7A6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D1D5-AF32-421E-A2D7-8C3D0F1FE1B1}" type="datetimeFigureOut">
              <a:rPr kumimoji="1" lang="ja-JP" altLang="en-US" smtClean="0"/>
              <a:pPr/>
              <a:t>2013/8/6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0BC5-19F6-4AC5-878B-20EADB9B7A6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FD1D5-AF32-421E-A2D7-8C3D0F1FE1B1}" type="datetimeFigureOut">
              <a:rPr kumimoji="1" lang="ja-JP" altLang="en-US" smtClean="0"/>
              <a:pPr/>
              <a:t>2013/8/6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C0BC5-19F6-4AC5-878B-20EADB9B7A6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-2003___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0" y="128016"/>
          <a:ext cx="4844549" cy="6657028"/>
        </p:xfrm>
        <a:graphic>
          <a:graphicData uri="http://schemas.openxmlformats.org/presentationml/2006/ole">
            <p:oleObj spid="_x0000_s2065" name="文書" r:id="rId3" imgW="7247880" imgH="9960120" progId="Word.Document.12">
              <p:embed/>
            </p:oleObj>
          </a:graphicData>
        </a:graphic>
      </p:graphicFrame>
      <p:sp>
        <p:nvSpPr>
          <p:cNvPr id="27" name="テキスト ボックス 26"/>
          <p:cNvSpPr txBox="1"/>
          <p:nvPr/>
        </p:nvSpPr>
        <p:spPr>
          <a:xfrm>
            <a:off x="1276774" y="435523"/>
            <a:ext cx="720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dirty="0">
                <a:solidFill>
                  <a:srgbClr val="FF0000"/>
                </a:solidFill>
                <a:latin typeface="+mn-ea"/>
              </a:rPr>
              <a:t>ＧＡＩＭＵ</a:t>
            </a:r>
            <a:endParaRPr kumimoji="1" lang="ja-JP" altLang="en-US" sz="1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577679" y="440285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  <a:latin typeface="+mn-ea"/>
              </a:rPr>
              <a:t>ＩＣＨＩＲＯ</a:t>
            </a:r>
            <a:endParaRPr kumimoji="1" lang="ja-JP" altLang="en-US" sz="1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622749" y="481913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+mn-ea"/>
              </a:rPr>
              <a:t>１９７０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039475" y="481917"/>
            <a:ext cx="3515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+mn-ea"/>
              </a:rPr>
              <a:t>０２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315700" y="481918"/>
            <a:ext cx="3515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+mn-ea"/>
              </a:rPr>
              <a:t>２８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3" name="円/楕円 32"/>
          <p:cNvSpPr/>
          <p:nvPr/>
        </p:nvSpPr>
        <p:spPr>
          <a:xfrm>
            <a:off x="3540920" y="690562"/>
            <a:ext cx="85725" cy="83345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3755233" y="692946"/>
            <a:ext cx="85724" cy="80962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364874" y="647449"/>
            <a:ext cx="5210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srgbClr val="FF0000"/>
                </a:solidFill>
                <a:latin typeface="+mn-ea"/>
              </a:rPr>
              <a:t>外務</a:t>
            </a:r>
            <a:endParaRPr kumimoji="1" lang="ja-JP" altLang="en-US" sz="1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676947" y="652213"/>
            <a:ext cx="5210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srgbClr val="FF0000"/>
                </a:solidFill>
                <a:latin typeface="+mn-ea"/>
              </a:rPr>
              <a:t>一郎</a:t>
            </a:r>
            <a:endParaRPr kumimoji="1" lang="ja-JP" altLang="en-US" sz="1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83879" y="852236"/>
            <a:ext cx="4734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solidFill>
                  <a:srgbClr val="FF0000"/>
                </a:solidFill>
                <a:latin typeface="+mn-ea"/>
              </a:rPr>
              <a:t>東京</a:t>
            </a:r>
            <a:endParaRPr kumimoji="1" lang="ja-JP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8" name="円/楕円 37"/>
          <p:cNvSpPr/>
          <p:nvPr/>
        </p:nvSpPr>
        <p:spPr>
          <a:xfrm>
            <a:off x="1454943" y="902490"/>
            <a:ext cx="97632" cy="88112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562524" y="852236"/>
            <a:ext cx="6020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solidFill>
                  <a:srgbClr val="FF0000"/>
                </a:solidFill>
                <a:latin typeface="+mn-ea"/>
              </a:rPr>
              <a:t>千代田</a:t>
            </a:r>
            <a:endParaRPr kumimoji="1" lang="ja-JP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0" name="円/楕円 39"/>
          <p:cNvSpPr/>
          <p:nvPr/>
        </p:nvSpPr>
        <p:spPr>
          <a:xfrm>
            <a:off x="2107406" y="990594"/>
            <a:ext cx="92871" cy="90494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850782" y="864148"/>
            <a:ext cx="17664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solidFill>
                  <a:srgbClr val="FF0000"/>
                </a:solidFill>
                <a:latin typeface="+mn-ea"/>
              </a:rPr>
              <a:t>霞が関二丁目一番</a:t>
            </a:r>
            <a:endParaRPr kumimoji="1" lang="ja-JP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2" name="円/楕円 41"/>
          <p:cNvSpPr/>
          <p:nvPr/>
        </p:nvSpPr>
        <p:spPr>
          <a:xfrm>
            <a:off x="969170" y="1116802"/>
            <a:ext cx="88105" cy="80967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57237" y="1314199"/>
            <a:ext cx="1833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solidFill>
                  <a:srgbClr val="FF0000"/>
                </a:solidFill>
                <a:latin typeface="+mn-ea"/>
              </a:rPr>
              <a:t>T</a:t>
            </a:r>
            <a:endParaRPr kumimoji="1" lang="ja-JP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59631" y="1316580"/>
            <a:ext cx="1833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solidFill>
                  <a:srgbClr val="FF0000"/>
                </a:solidFill>
                <a:latin typeface="+mn-ea"/>
              </a:rPr>
              <a:t>Ｑ</a:t>
            </a:r>
            <a:endParaRPr kumimoji="1" lang="ja-JP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909651" y="1314199"/>
            <a:ext cx="1833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solidFill>
                  <a:srgbClr val="FF0000"/>
                </a:solidFill>
                <a:latin typeface="+mn-ea"/>
              </a:rPr>
              <a:t>1</a:t>
            </a:r>
            <a:endParaRPr kumimoji="1" lang="ja-JP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35858" y="1311819"/>
            <a:ext cx="1833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solidFill>
                  <a:srgbClr val="FF0000"/>
                </a:solidFill>
                <a:latin typeface="+mn-ea"/>
              </a:rPr>
              <a:t>2</a:t>
            </a:r>
            <a:endParaRPr kumimoji="1" lang="ja-JP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157303" y="1314201"/>
            <a:ext cx="1833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solidFill>
                  <a:srgbClr val="FF0000"/>
                </a:solidFill>
                <a:latin typeface="+mn-ea"/>
              </a:rPr>
              <a:t>3</a:t>
            </a:r>
            <a:endParaRPr kumimoji="1" lang="ja-JP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278746" y="1314200"/>
            <a:ext cx="1833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solidFill>
                  <a:srgbClr val="FF0000"/>
                </a:solidFill>
                <a:latin typeface="+mn-ea"/>
              </a:rPr>
              <a:t>4</a:t>
            </a:r>
            <a:endParaRPr kumimoji="1" lang="ja-JP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397807" y="1318963"/>
            <a:ext cx="1833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solidFill>
                  <a:srgbClr val="FF0000"/>
                </a:solidFill>
                <a:latin typeface="+mn-ea"/>
              </a:rPr>
              <a:t>5</a:t>
            </a:r>
            <a:endParaRPr kumimoji="1" lang="ja-JP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514489" y="1316580"/>
            <a:ext cx="1833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solidFill>
                  <a:srgbClr val="FF0000"/>
                </a:solidFill>
                <a:latin typeface="+mn-ea"/>
              </a:rPr>
              <a:t>6</a:t>
            </a:r>
            <a:endParaRPr kumimoji="1" lang="ja-JP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635931" y="1316580"/>
            <a:ext cx="1833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solidFill>
                  <a:srgbClr val="FF0000"/>
                </a:solidFill>
                <a:latin typeface="+mn-ea"/>
              </a:rPr>
              <a:t>7</a:t>
            </a:r>
            <a:endParaRPr kumimoji="1" lang="ja-JP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915391" y="1365358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+mn-ea"/>
              </a:rPr>
              <a:t>２０１３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370200" y="1367739"/>
            <a:ext cx="3634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+mn-ea"/>
              </a:rPr>
              <a:t>０９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674996" y="1367738"/>
            <a:ext cx="3634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+mn-ea"/>
              </a:rPr>
              <a:t>０４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175068" y="1374882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+mn-ea"/>
              </a:rPr>
              <a:t>２０１７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606061" y="1377263"/>
            <a:ext cx="3634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solidFill>
                  <a:srgbClr val="FF0000"/>
                </a:solidFill>
                <a:latin typeface="+mn-ea"/>
              </a:rPr>
              <a:t>１２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906097" y="1379643"/>
            <a:ext cx="3634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solidFill>
                  <a:srgbClr val="FF0000"/>
                </a:solidFill>
                <a:latin typeface="+mn-ea"/>
              </a:rPr>
              <a:t>３１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981492" y="1530896"/>
            <a:ext cx="10687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>
                <a:solidFill>
                  <a:srgbClr val="FF0000"/>
                </a:solidFill>
              </a:rPr>
              <a:t>6851 Central </a:t>
            </a:r>
            <a:r>
              <a:rPr lang="en-US" altLang="ja-JP" sz="800" dirty="0" smtClean="0">
                <a:solidFill>
                  <a:srgbClr val="FF0000"/>
                </a:solidFill>
              </a:rPr>
              <a:t>Street,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979111" y="1645196"/>
            <a:ext cx="12044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>
                <a:solidFill>
                  <a:srgbClr val="FF0000"/>
                </a:solidFill>
              </a:rPr>
              <a:t>Brooklyn, </a:t>
            </a:r>
            <a:r>
              <a:rPr lang="en-US" altLang="ja-JP" sz="800" dirty="0" smtClean="0">
                <a:solidFill>
                  <a:srgbClr val="FF0000"/>
                </a:solidFill>
              </a:rPr>
              <a:t>NY20151,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981496" y="1766639"/>
            <a:ext cx="12044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>
                <a:solidFill>
                  <a:srgbClr val="FF0000"/>
                </a:solidFill>
              </a:rPr>
              <a:t>U.S.A.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031512" y="1895229"/>
            <a:ext cx="13140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800" dirty="0">
                <a:solidFill>
                  <a:srgbClr val="FF0000"/>
                </a:solidFill>
              </a:rPr>
              <a:t>（２１３）△△△－□□□</a:t>
            </a:r>
            <a:r>
              <a:rPr lang="ja-JP" altLang="ja-JP" sz="800" dirty="0" smtClean="0">
                <a:solidFill>
                  <a:srgbClr val="FF0000"/>
                </a:solidFill>
              </a:rPr>
              <a:t>□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888893" y="1902373"/>
            <a:ext cx="18569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800" dirty="0">
                <a:solidFill>
                  <a:srgbClr val="FF0000"/>
                </a:solidFill>
              </a:rPr>
              <a:t>（２１３</a:t>
            </a:r>
            <a:r>
              <a:rPr lang="ja-JP" altLang="ja-JP" sz="800" dirty="0" smtClean="0">
                <a:solidFill>
                  <a:srgbClr val="FF0000"/>
                </a:solidFill>
              </a:rPr>
              <a:t>）</a:t>
            </a:r>
            <a:r>
              <a:rPr lang="ja-JP" altLang="en-US" sz="800" dirty="0" smtClean="0">
                <a:solidFill>
                  <a:srgbClr val="FF0000"/>
                </a:solidFill>
              </a:rPr>
              <a:t>▽ ▽ ▽ </a:t>
            </a:r>
            <a:r>
              <a:rPr lang="ja-JP" altLang="ja-JP" sz="800" dirty="0" smtClean="0">
                <a:solidFill>
                  <a:srgbClr val="FF0000"/>
                </a:solidFill>
              </a:rPr>
              <a:t>－</a:t>
            </a:r>
            <a:r>
              <a:rPr lang="ja-JP" altLang="en-US" sz="800" dirty="0" smtClean="0">
                <a:solidFill>
                  <a:srgbClr val="FF0000"/>
                </a:solidFill>
              </a:rPr>
              <a:t>◇ ◇ ◇ ◇ （友人宅</a:t>
            </a:r>
            <a:r>
              <a:rPr lang="en-US" altLang="ja-JP" sz="800" dirty="0" smtClean="0">
                <a:solidFill>
                  <a:srgbClr val="FF0000"/>
                </a:solidFill>
              </a:rPr>
              <a:t>)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031512" y="2023812"/>
            <a:ext cx="13140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800" dirty="0">
                <a:solidFill>
                  <a:srgbClr val="FF0000"/>
                </a:solidFill>
              </a:rPr>
              <a:t>（２１３）△△△－□□□</a:t>
            </a:r>
            <a:r>
              <a:rPr lang="ja-JP" altLang="ja-JP" sz="800" dirty="0" smtClean="0">
                <a:solidFill>
                  <a:srgbClr val="FF0000"/>
                </a:solidFill>
              </a:rPr>
              <a:t>□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888909" y="2033343"/>
            <a:ext cx="18569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800" dirty="0">
                <a:solidFill>
                  <a:srgbClr val="FF0000"/>
                </a:solidFill>
              </a:rPr>
              <a:t>（２１３</a:t>
            </a:r>
            <a:r>
              <a:rPr lang="ja-JP" altLang="ja-JP" sz="800" dirty="0" smtClean="0">
                <a:solidFill>
                  <a:srgbClr val="FF0000"/>
                </a:solidFill>
              </a:rPr>
              <a:t>）</a:t>
            </a:r>
            <a:r>
              <a:rPr lang="ja-JP" altLang="en-US" sz="800" dirty="0" smtClean="0">
                <a:solidFill>
                  <a:srgbClr val="FF0000"/>
                </a:solidFill>
              </a:rPr>
              <a:t>▽ ▽ ▽ </a:t>
            </a:r>
            <a:r>
              <a:rPr lang="ja-JP" altLang="ja-JP" sz="800" dirty="0" smtClean="0">
                <a:solidFill>
                  <a:srgbClr val="FF0000"/>
                </a:solidFill>
              </a:rPr>
              <a:t>－</a:t>
            </a:r>
            <a:r>
              <a:rPr lang="ja-JP" altLang="en-US" sz="800" dirty="0" smtClean="0">
                <a:solidFill>
                  <a:srgbClr val="FF0000"/>
                </a:solidFill>
              </a:rPr>
              <a:t>◇ ◇ ◇ ◇ （友人宅</a:t>
            </a:r>
            <a:r>
              <a:rPr lang="en-US" altLang="ja-JP" sz="800" dirty="0" smtClean="0">
                <a:solidFill>
                  <a:srgbClr val="FF0000"/>
                </a:solidFill>
              </a:rPr>
              <a:t>)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033893" y="2164306"/>
            <a:ext cx="15831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800" dirty="0">
                <a:solidFill>
                  <a:srgbClr val="FF0000"/>
                </a:solidFill>
              </a:rPr>
              <a:t>（◇◇◇）△△△△－□□□□ 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862694" y="2166687"/>
            <a:ext cx="17355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800" dirty="0">
                <a:solidFill>
                  <a:srgbClr val="FF0000"/>
                </a:solidFill>
              </a:rPr>
              <a:t>＋８１（９０）△△△△－□□□</a:t>
            </a:r>
            <a:r>
              <a:rPr lang="ja-JP" altLang="ja-JP" sz="800" dirty="0" smtClean="0">
                <a:solidFill>
                  <a:srgbClr val="FF0000"/>
                </a:solidFill>
              </a:rPr>
              <a:t>□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1" name="円/楕円 70"/>
          <p:cNvSpPr/>
          <p:nvPr/>
        </p:nvSpPr>
        <p:spPr>
          <a:xfrm>
            <a:off x="1378745" y="2352670"/>
            <a:ext cx="88105" cy="80967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円/楕円 71"/>
          <p:cNvSpPr/>
          <p:nvPr/>
        </p:nvSpPr>
        <p:spPr>
          <a:xfrm>
            <a:off x="2188370" y="2357432"/>
            <a:ext cx="88105" cy="80967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円/楕円 72"/>
          <p:cNvSpPr/>
          <p:nvPr/>
        </p:nvSpPr>
        <p:spPr>
          <a:xfrm>
            <a:off x="3219451" y="2352671"/>
            <a:ext cx="88105" cy="80967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円/楕円 73"/>
          <p:cNvSpPr/>
          <p:nvPr/>
        </p:nvSpPr>
        <p:spPr>
          <a:xfrm>
            <a:off x="3895728" y="2355053"/>
            <a:ext cx="88105" cy="80967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円/楕円 74"/>
          <p:cNvSpPr/>
          <p:nvPr/>
        </p:nvSpPr>
        <p:spPr>
          <a:xfrm>
            <a:off x="1066802" y="2476495"/>
            <a:ext cx="133351" cy="80967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288684" y="2411955"/>
            <a:ext cx="15831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800" dirty="0"/>
              <a:t> </a:t>
            </a:r>
            <a:r>
              <a:rPr lang="en-US" altLang="ja-JP" sz="800" dirty="0">
                <a:solidFill>
                  <a:srgbClr val="FF0000"/>
                </a:solidFill>
              </a:rPr>
              <a:t>ichiro.gaimu@xxxxx.com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3146060" y="2404812"/>
            <a:ext cx="15831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800" dirty="0"/>
              <a:t> </a:t>
            </a:r>
            <a:r>
              <a:rPr lang="en-US" altLang="ja-JP" sz="800" dirty="0">
                <a:solidFill>
                  <a:srgbClr val="FF0000"/>
                </a:solidFill>
              </a:rPr>
              <a:t>ichirogaimu@xxxxxx.ne.us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8" name="円/楕円 77"/>
          <p:cNvSpPr/>
          <p:nvPr/>
        </p:nvSpPr>
        <p:spPr>
          <a:xfrm>
            <a:off x="3047998" y="2476511"/>
            <a:ext cx="133351" cy="80967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700636" y="2528635"/>
            <a:ext cx="10020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800" dirty="0">
                <a:solidFill>
                  <a:srgbClr val="FF0000"/>
                </a:solidFill>
              </a:rPr>
              <a:t>☆☆商事ＵＳＡ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465143" y="2526257"/>
            <a:ext cx="10020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</a:rPr>
              <a:t>勤務先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1110094" y="2652459"/>
            <a:ext cx="35785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>
                <a:solidFill>
                  <a:srgbClr val="FF0000"/>
                </a:solidFill>
              </a:rPr>
              <a:t>299 Park Avenue, New York, NY10171,U.S.A.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069613" y="2795336"/>
            <a:ext cx="9354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>
                <a:solidFill>
                  <a:srgbClr val="FF0000"/>
                </a:solidFill>
              </a:rPr>
              <a:t>(213)△△△-</a:t>
            </a:r>
            <a:r>
              <a:rPr lang="en-US" altLang="ja-JP" sz="600" dirty="0" smtClean="0">
                <a:solidFill>
                  <a:srgbClr val="FF0000"/>
                </a:solidFill>
              </a:rPr>
              <a:t>□□□□</a:t>
            </a:r>
            <a:endParaRPr kumimoji="1" lang="ja-JP" altLang="en-US" sz="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2024495" y="2795336"/>
            <a:ext cx="9354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>
                <a:solidFill>
                  <a:srgbClr val="FF0000"/>
                </a:solidFill>
              </a:rPr>
              <a:t>(213)△△△-</a:t>
            </a:r>
            <a:r>
              <a:rPr lang="en-US" altLang="ja-JP" sz="600" dirty="0" smtClean="0">
                <a:solidFill>
                  <a:srgbClr val="FF0000"/>
                </a:solidFill>
              </a:rPr>
              <a:t>□□□□</a:t>
            </a:r>
            <a:endParaRPr kumimoji="1" lang="ja-JP" altLang="en-US" sz="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3146064" y="2778668"/>
            <a:ext cx="11544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>
                <a:solidFill>
                  <a:srgbClr val="FF0000"/>
                </a:solidFill>
              </a:rPr>
              <a:t>i.gaimu@xxxxx.co.jp</a:t>
            </a:r>
            <a:endParaRPr kumimoji="1" lang="ja-JP" altLang="en-US" sz="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1121994" y="2904874"/>
            <a:ext cx="10020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</a:rPr>
              <a:t>外務　太郎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2862687" y="2900112"/>
            <a:ext cx="4139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</a:rPr>
              <a:t>父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853293" y="2919161"/>
            <a:ext cx="9354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 smtClean="0">
                <a:solidFill>
                  <a:srgbClr val="FF0000"/>
                </a:solidFill>
              </a:rPr>
              <a:t>(</a:t>
            </a:r>
            <a:r>
              <a:rPr lang="ja-JP" altLang="en-US" sz="600" dirty="0" smtClean="0">
                <a:solidFill>
                  <a:srgbClr val="FF0000"/>
                </a:solidFill>
              </a:rPr>
              <a:t>０３</a:t>
            </a:r>
            <a:r>
              <a:rPr lang="en-US" altLang="ja-JP" sz="600" dirty="0" smtClean="0">
                <a:solidFill>
                  <a:srgbClr val="FF0000"/>
                </a:solidFill>
              </a:rPr>
              <a:t>)</a:t>
            </a:r>
            <a:r>
              <a:rPr lang="en-US" altLang="ja-JP" sz="600" dirty="0">
                <a:solidFill>
                  <a:srgbClr val="FF0000"/>
                </a:solidFill>
              </a:rPr>
              <a:t>△△△-</a:t>
            </a:r>
            <a:r>
              <a:rPr lang="en-US" altLang="ja-JP" sz="600" dirty="0" smtClean="0">
                <a:solidFill>
                  <a:srgbClr val="FF0000"/>
                </a:solidFill>
              </a:rPr>
              <a:t>□□□□</a:t>
            </a:r>
            <a:endParaRPr kumimoji="1" lang="ja-JP" altLang="en-US" sz="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1117248" y="3021559"/>
            <a:ext cx="16069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</a:rPr>
              <a:t>東京都港区虎ノ門２－２－１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1410124" y="3142997"/>
            <a:ext cx="10020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800" dirty="0" smtClean="0">
                <a:solidFill>
                  <a:srgbClr val="FF0000"/>
                </a:solidFill>
              </a:rPr>
              <a:t>☆☆商事</a:t>
            </a:r>
            <a:r>
              <a:rPr lang="ja-JP" altLang="en-US" sz="800" dirty="0" smtClean="0">
                <a:solidFill>
                  <a:srgbClr val="FF0000"/>
                </a:solidFill>
              </a:rPr>
              <a:t>株式会社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1122004" y="3293017"/>
            <a:ext cx="9354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 smtClean="0">
                <a:solidFill>
                  <a:srgbClr val="FF0000"/>
                </a:solidFill>
              </a:rPr>
              <a:t>(</a:t>
            </a:r>
            <a:r>
              <a:rPr lang="ja-JP" altLang="en-US" sz="600" dirty="0" smtClean="0">
                <a:solidFill>
                  <a:srgbClr val="FF0000"/>
                </a:solidFill>
              </a:rPr>
              <a:t>０３</a:t>
            </a:r>
            <a:r>
              <a:rPr lang="en-US" altLang="ja-JP" sz="600" dirty="0" smtClean="0">
                <a:solidFill>
                  <a:srgbClr val="FF0000"/>
                </a:solidFill>
              </a:rPr>
              <a:t>)</a:t>
            </a:r>
            <a:r>
              <a:rPr lang="en-US" altLang="ja-JP" sz="600" dirty="0">
                <a:solidFill>
                  <a:srgbClr val="FF0000"/>
                </a:solidFill>
              </a:rPr>
              <a:t>△△△-</a:t>
            </a:r>
            <a:r>
              <a:rPr lang="en-US" altLang="ja-JP" sz="600" dirty="0" smtClean="0">
                <a:solidFill>
                  <a:srgbClr val="FF0000"/>
                </a:solidFill>
              </a:rPr>
              <a:t>□□□□</a:t>
            </a:r>
            <a:endParaRPr kumimoji="1" lang="ja-JP" altLang="en-US" sz="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4336255" y="1370119"/>
            <a:ext cx="4762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>
                <a:solidFill>
                  <a:srgbClr val="FF0000"/>
                </a:solidFill>
                <a:latin typeface="+mn-ea"/>
              </a:rPr>
              <a:t>(</a:t>
            </a:r>
            <a:r>
              <a:rPr kumimoji="1" lang="ja-JP" altLang="en-US" sz="800" dirty="0" smtClean="0">
                <a:solidFill>
                  <a:srgbClr val="FF0000"/>
                </a:solidFill>
                <a:latin typeface="+mn-ea"/>
              </a:rPr>
              <a:t>未定</a:t>
            </a:r>
            <a:r>
              <a:rPr kumimoji="1" lang="en-US" altLang="ja-JP" sz="800" dirty="0" smtClean="0">
                <a:solidFill>
                  <a:srgbClr val="FF0000"/>
                </a:solidFill>
                <a:latin typeface="+mn-ea"/>
              </a:rPr>
              <a:t>)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grpSp>
        <p:nvGrpSpPr>
          <p:cNvPr id="127" name="グループ化 126"/>
          <p:cNvGrpSpPr/>
          <p:nvPr/>
        </p:nvGrpSpPr>
        <p:grpSpPr>
          <a:xfrm>
            <a:off x="369892" y="3612109"/>
            <a:ext cx="4428705" cy="1366737"/>
            <a:chOff x="379034" y="3612108"/>
            <a:chExt cx="4428705" cy="1366737"/>
          </a:xfrm>
        </p:grpSpPr>
        <p:sp>
          <p:nvSpPr>
            <p:cNvPr id="91" name="テキスト ボックス 90"/>
            <p:cNvSpPr txBox="1"/>
            <p:nvPr/>
          </p:nvSpPr>
          <p:spPr>
            <a:xfrm>
              <a:off x="379034" y="3826418"/>
              <a:ext cx="2710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 smtClean="0">
                  <a:solidFill>
                    <a:srgbClr val="FF0000"/>
                  </a:solidFill>
                  <a:latin typeface="+mn-ea"/>
                </a:rPr>
                <a:t>妻</a:t>
              </a:r>
              <a:endParaRPr kumimoji="1" lang="ja-JP" altLang="en-US" sz="8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1522043" y="3612108"/>
              <a:ext cx="7200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ja-JP" sz="1200" dirty="0">
                  <a:solidFill>
                    <a:srgbClr val="FF0000"/>
                  </a:solidFill>
                  <a:latin typeface="+mn-ea"/>
                </a:rPr>
                <a:t>ＧＡＩＭＵ</a:t>
              </a:r>
              <a:endParaRPr kumimoji="1" lang="ja-JP" altLang="en-US" sz="12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2505497" y="3612108"/>
              <a:ext cx="8734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>
                  <a:solidFill>
                    <a:srgbClr val="FF0000"/>
                  </a:solidFill>
                  <a:latin typeface="+mn-ea"/>
                </a:rPr>
                <a:t>ＨＡＮＡＫＯ</a:t>
              </a:r>
              <a:endParaRPr kumimoji="1" lang="ja-JP" altLang="en-US" sz="12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1614902" y="3826416"/>
              <a:ext cx="53773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 smtClean="0">
                  <a:solidFill>
                    <a:srgbClr val="FF0000"/>
                  </a:solidFill>
                  <a:latin typeface="+mn-ea"/>
                </a:rPr>
                <a:t>外務</a:t>
              </a:r>
              <a:endParaRPr kumimoji="1" lang="ja-JP" altLang="en-US" sz="11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95" name="テキスト ボックス 94"/>
            <p:cNvSpPr txBox="1"/>
            <p:nvPr/>
          </p:nvSpPr>
          <p:spPr>
            <a:xfrm>
              <a:off x="2698370" y="3831179"/>
              <a:ext cx="53773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 smtClean="0">
                  <a:solidFill>
                    <a:srgbClr val="FF0000"/>
                  </a:solidFill>
                  <a:latin typeface="+mn-ea"/>
                </a:rPr>
                <a:t>花子</a:t>
              </a:r>
              <a:endParaRPr kumimoji="1" lang="ja-JP" altLang="en-US" sz="11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3632275" y="3653737"/>
              <a:ext cx="5040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solidFill>
                    <a:srgbClr val="FF0000"/>
                  </a:solidFill>
                  <a:latin typeface="+mn-ea"/>
                </a:rPr>
                <a:t>１９７５</a:t>
              </a:r>
              <a:endParaRPr kumimoji="1" lang="ja-JP" altLang="en-US" sz="8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4051370" y="3653737"/>
              <a:ext cx="38489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solidFill>
                    <a:srgbClr val="FF0000"/>
                  </a:solidFill>
                  <a:latin typeface="+mn-ea"/>
                </a:rPr>
                <a:t>０６</a:t>
              </a:r>
              <a:endParaRPr kumimoji="1" lang="ja-JP" altLang="en-US" sz="8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4327592" y="3653738"/>
              <a:ext cx="38489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solidFill>
                    <a:srgbClr val="FF0000"/>
                  </a:solidFill>
                  <a:latin typeface="+mn-ea"/>
                </a:rPr>
                <a:t>０２</a:t>
              </a:r>
              <a:endParaRPr kumimoji="1" lang="ja-JP" altLang="en-US" sz="8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99" name="円/楕円 98"/>
            <p:cNvSpPr/>
            <p:nvPr/>
          </p:nvSpPr>
          <p:spPr>
            <a:xfrm>
              <a:off x="3552825" y="3981434"/>
              <a:ext cx="88105" cy="80967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円/楕円 99"/>
            <p:cNvSpPr/>
            <p:nvPr/>
          </p:nvSpPr>
          <p:spPr>
            <a:xfrm>
              <a:off x="3767138" y="3876670"/>
              <a:ext cx="88105" cy="80967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1014846" y="4047875"/>
              <a:ext cx="158310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ja-JP" sz="800" dirty="0">
                  <a:solidFill>
                    <a:srgbClr val="FF0000"/>
                  </a:solidFill>
                </a:rPr>
                <a:t>（◇◇◇）△△△△－□□□□ </a:t>
              </a:r>
              <a:endParaRPr kumimoji="1" lang="ja-JP" altLang="en-US" sz="8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03" name="円/楕円 102"/>
            <p:cNvSpPr/>
            <p:nvPr/>
          </p:nvSpPr>
          <p:spPr>
            <a:xfrm>
              <a:off x="2202657" y="4231466"/>
              <a:ext cx="88105" cy="80967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円/楕円 103"/>
            <p:cNvSpPr/>
            <p:nvPr/>
          </p:nvSpPr>
          <p:spPr>
            <a:xfrm>
              <a:off x="1385889" y="4233847"/>
              <a:ext cx="88105" cy="80967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円/楕円 104"/>
            <p:cNvSpPr/>
            <p:nvPr/>
          </p:nvSpPr>
          <p:spPr>
            <a:xfrm>
              <a:off x="3062284" y="4352935"/>
              <a:ext cx="133350" cy="80967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3146062" y="4276473"/>
              <a:ext cx="158310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ja-JP" sz="800" dirty="0"/>
                <a:t> </a:t>
              </a:r>
              <a:r>
                <a:rPr lang="en-US" altLang="ja-JP" sz="800" dirty="0" smtClean="0">
                  <a:solidFill>
                    <a:srgbClr val="FF0000"/>
                  </a:solidFill>
                </a:rPr>
                <a:t>hanakogaimu@xxxxxx.ne.us</a:t>
              </a:r>
              <a:endParaRPr kumimoji="1" lang="ja-JP" altLang="en-US" sz="8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07" name="円/楕円 106"/>
            <p:cNvSpPr/>
            <p:nvPr/>
          </p:nvSpPr>
          <p:spPr>
            <a:xfrm>
              <a:off x="1069178" y="4350554"/>
              <a:ext cx="133350" cy="80967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1295827" y="4274092"/>
              <a:ext cx="158310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ja-JP" sz="800" dirty="0"/>
                <a:t> </a:t>
              </a:r>
              <a:r>
                <a:rPr lang="en-US" altLang="ja-JP" sz="800" dirty="0" smtClean="0">
                  <a:solidFill>
                    <a:srgbClr val="FF0000"/>
                  </a:solidFill>
                </a:rPr>
                <a:t>hanako.gaimu@xxxxx.com</a:t>
              </a:r>
              <a:endParaRPr kumimoji="1" lang="ja-JP" altLang="en-US" sz="8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>
              <a:off x="1124374" y="4412203"/>
              <a:ext cx="100207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solidFill>
                    <a:srgbClr val="FF0000"/>
                  </a:solidFill>
                </a:rPr>
                <a:t>なし</a:t>
              </a:r>
              <a:endParaRPr lang="en-US" altLang="ja-JP" sz="8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11" name="テキスト ボックス 110"/>
            <p:cNvSpPr txBox="1"/>
            <p:nvPr/>
          </p:nvSpPr>
          <p:spPr>
            <a:xfrm>
              <a:off x="3177447" y="4763401"/>
              <a:ext cx="5040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solidFill>
                    <a:srgbClr val="FF0000"/>
                  </a:solidFill>
                  <a:latin typeface="+mn-ea"/>
                </a:rPr>
                <a:t>２０１７</a:t>
              </a:r>
              <a:endParaRPr kumimoji="1" lang="ja-JP" altLang="en-US" sz="8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12" name="テキスト ボックス 111"/>
            <p:cNvSpPr txBox="1"/>
            <p:nvPr/>
          </p:nvSpPr>
          <p:spPr>
            <a:xfrm>
              <a:off x="3594156" y="4761020"/>
              <a:ext cx="37537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solidFill>
                    <a:srgbClr val="FF0000"/>
                  </a:solidFill>
                  <a:latin typeface="+mn-ea"/>
                </a:rPr>
                <a:t>１２</a:t>
              </a:r>
              <a:endParaRPr kumimoji="1" lang="ja-JP" altLang="en-US" sz="8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13" name="テキスト ボックス 112"/>
            <p:cNvSpPr txBox="1"/>
            <p:nvPr/>
          </p:nvSpPr>
          <p:spPr>
            <a:xfrm>
              <a:off x="3903716" y="4761020"/>
              <a:ext cx="37537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solidFill>
                    <a:srgbClr val="FF0000"/>
                  </a:solidFill>
                  <a:latin typeface="+mn-ea"/>
                </a:rPr>
                <a:t>３１</a:t>
              </a:r>
              <a:endParaRPr kumimoji="1" lang="ja-JP" altLang="en-US" sz="8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14" name="テキスト ボックス 113"/>
            <p:cNvSpPr txBox="1"/>
            <p:nvPr/>
          </p:nvSpPr>
          <p:spPr>
            <a:xfrm>
              <a:off x="4331488" y="4763400"/>
              <a:ext cx="47625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800" dirty="0" smtClean="0">
                  <a:solidFill>
                    <a:srgbClr val="FF0000"/>
                  </a:solidFill>
                  <a:latin typeface="+mn-ea"/>
                </a:rPr>
                <a:t>(</a:t>
              </a:r>
              <a:r>
                <a:rPr kumimoji="1" lang="ja-JP" altLang="en-US" sz="800" dirty="0" smtClean="0">
                  <a:solidFill>
                    <a:srgbClr val="FF0000"/>
                  </a:solidFill>
                  <a:latin typeface="+mn-ea"/>
                </a:rPr>
                <a:t>未定</a:t>
              </a:r>
              <a:r>
                <a:rPr kumimoji="1" lang="en-US" altLang="ja-JP" sz="800" dirty="0" smtClean="0">
                  <a:solidFill>
                    <a:srgbClr val="FF0000"/>
                  </a:solidFill>
                  <a:latin typeface="+mn-ea"/>
                </a:rPr>
                <a:t>)</a:t>
              </a:r>
              <a:endParaRPr kumimoji="1" lang="ja-JP" altLang="en-US" sz="8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15" name="テキスト ボックス 114"/>
            <p:cNvSpPr txBox="1"/>
            <p:nvPr/>
          </p:nvSpPr>
          <p:spPr>
            <a:xfrm>
              <a:off x="1934434" y="4761020"/>
              <a:ext cx="5040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solidFill>
                    <a:srgbClr val="FF0000"/>
                  </a:solidFill>
                  <a:latin typeface="+mn-ea"/>
                </a:rPr>
                <a:t>２０１３</a:t>
              </a:r>
              <a:endParaRPr kumimoji="1" lang="ja-JP" altLang="en-US" sz="8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16" name="テキスト ボックス 115"/>
            <p:cNvSpPr txBox="1"/>
            <p:nvPr/>
          </p:nvSpPr>
          <p:spPr>
            <a:xfrm>
              <a:off x="2372582" y="4761021"/>
              <a:ext cx="35632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solidFill>
                    <a:srgbClr val="FF0000"/>
                  </a:solidFill>
                  <a:latin typeface="+mn-ea"/>
                </a:rPr>
                <a:t>０９</a:t>
              </a:r>
              <a:endParaRPr kumimoji="1" lang="ja-JP" altLang="en-US" sz="8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17" name="テキスト ボックス 116"/>
            <p:cNvSpPr txBox="1"/>
            <p:nvPr/>
          </p:nvSpPr>
          <p:spPr>
            <a:xfrm>
              <a:off x="2674999" y="4761022"/>
              <a:ext cx="35632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solidFill>
                    <a:srgbClr val="FF0000"/>
                  </a:solidFill>
                  <a:latin typeface="+mn-ea"/>
                </a:rPr>
                <a:t>０４</a:t>
              </a:r>
              <a:endParaRPr kumimoji="1" lang="ja-JP" altLang="en-US" sz="8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18" name="テキスト ボックス 117"/>
            <p:cNvSpPr txBox="1"/>
            <p:nvPr/>
          </p:nvSpPr>
          <p:spPr>
            <a:xfrm>
              <a:off x="654865" y="4702717"/>
              <a:ext cx="1833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solidFill>
                    <a:srgbClr val="FF0000"/>
                  </a:solidFill>
                  <a:latin typeface="+mn-ea"/>
                </a:rPr>
                <a:t>Ｔ</a:t>
              </a:r>
              <a:endParaRPr kumimoji="1" lang="ja-JP" altLang="en-US" sz="10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19" name="テキスト ボックス 118"/>
            <p:cNvSpPr txBox="1"/>
            <p:nvPr/>
          </p:nvSpPr>
          <p:spPr>
            <a:xfrm>
              <a:off x="776311" y="4702719"/>
              <a:ext cx="1833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solidFill>
                    <a:srgbClr val="FF0000"/>
                  </a:solidFill>
                  <a:latin typeface="+mn-ea"/>
                </a:rPr>
                <a:t>Ｑ</a:t>
              </a:r>
              <a:endParaRPr kumimoji="1" lang="ja-JP" altLang="en-US" sz="10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20" name="テキスト ボックス 119"/>
            <p:cNvSpPr txBox="1"/>
            <p:nvPr/>
          </p:nvSpPr>
          <p:spPr>
            <a:xfrm>
              <a:off x="909661" y="4709863"/>
              <a:ext cx="1833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solidFill>
                    <a:srgbClr val="FF0000"/>
                  </a:solidFill>
                  <a:latin typeface="+mn-ea"/>
                </a:rPr>
                <a:t>７</a:t>
              </a:r>
              <a:endParaRPr kumimoji="1" lang="ja-JP" altLang="en-US" sz="10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21" name="テキスト ボックス 120"/>
            <p:cNvSpPr txBox="1"/>
            <p:nvPr/>
          </p:nvSpPr>
          <p:spPr>
            <a:xfrm>
              <a:off x="1028723" y="4709863"/>
              <a:ext cx="1833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solidFill>
                    <a:srgbClr val="FF0000"/>
                  </a:solidFill>
                  <a:latin typeface="+mn-ea"/>
                </a:rPr>
                <a:t>６</a:t>
              </a:r>
              <a:endParaRPr kumimoji="1" lang="ja-JP" altLang="en-US" sz="10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22" name="テキスト ボックス 121"/>
            <p:cNvSpPr txBox="1"/>
            <p:nvPr/>
          </p:nvSpPr>
          <p:spPr>
            <a:xfrm>
              <a:off x="1145407" y="4709863"/>
              <a:ext cx="1833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solidFill>
                    <a:srgbClr val="FF0000"/>
                  </a:solidFill>
                  <a:latin typeface="+mn-ea"/>
                </a:rPr>
                <a:t>５</a:t>
              </a:r>
              <a:endParaRPr kumimoji="1" lang="ja-JP" altLang="en-US" sz="10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23" name="テキスト ボックス 122"/>
            <p:cNvSpPr txBox="1"/>
            <p:nvPr/>
          </p:nvSpPr>
          <p:spPr>
            <a:xfrm>
              <a:off x="1266850" y="4707482"/>
              <a:ext cx="1833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solidFill>
                    <a:srgbClr val="FF0000"/>
                  </a:solidFill>
                  <a:latin typeface="+mn-ea"/>
                </a:rPr>
                <a:t>４</a:t>
              </a:r>
              <a:endParaRPr kumimoji="1" lang="ja-JP" altLang="en-US" sz="10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24" name="テキスト ボックス 123"/>
            <p:cNvSpPr txBox="1"/>
            <p:nvPr/>
          </p:nvSpPr>
          <p:spPr>
            <a:xfrm>
              <a:off x="1395437" y="4707482"/>
              <a:ext cx="1833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solidFill>
                    <a:srgbClr val="FF0000"/>
                  </a:solidFill>
                  <a:latin typeface="+mn-ea"/>
                </a:rPr>
                <a:t>３</a:t>
              </a:r>
              <a:endParaRPr kumimoji="1" lang="ja-JP" altLang="en-US" sz="10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25" name="テキスト ボックス 124"/>
            <p:cNvSpPr txBox="1"/>
            <p:nvPr/>
          </p:nvSpPr>
          <p:spPr>
            <a:xfrm>
              <a:off x="1514499" y="4705101"/>
              <a:ext cx="1833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solidFill>
                    <a:srgbClr val="FF0000"/>
                  </a:solidFill>
                  <a:latin typeface="+mn-ea"/>
                </a:rPr>
                <a:t>２</a:t>
              </a:r>
              <a:endParaRPr kumimoji="1" lang="ja-JP" altLang="en-US" sz="10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26" name="テキスト ボックス 125"/>
            <p:cNvSpPr txBox="1"/>
            <p:nvPr/>
          </p:nvSpPr>
          <p:spPr>
            <a:xfrm>
              <a:off x="1631181" y="4707482"/>
              <a:ext cx="1833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solidFill>
                    <a:srgbClr val="FF0000"/>
                  </a:solidFill>
                  <a:latin typeface="+mn-ea"/>
                </a:rPr>
                <a:t>１</a:t>
              </a:r>
              <a:endParaRPr kumimoji="1" lang="ja-JP" altLang="en-US" sz="1000" dirty="0">
                <a:solidFill>
                  <a:srgbClr val="FF0000"/>
                </a:solidFill>
                <a:latin typeface="+mn-ea"/>
              </a:endParaRPr>
            </a:p>
          </p:txBody>
        </p:sp>
      </p:grpSp>
      <p:grpSp>
        <p:nvGrpSpPr>
          <p:cNvPr id="165" name="グループ化 164"/>
          <p:cNvGrpSpPr/>
          <p:nvPr/>
        </p:nvGrpSpPr>
        <p:grpSpPr>
          <a:xfrm>
            <a:off x="374661" y="4990850"/>
            <a:ext cx="4428705" cy="1497865"/>
            <a:chOff x="379034" y="3612108"/>
            <a:chExt cx="4428705" cy="1497865"/>
          </a:xfrm>
        </p:grpSpPr>
        <p:sp>
          <p:nvSpPr>
            <p:cNvPr id="166" name="テキスト ボックス 165"/>
            <p:cNvSpPr txBox="1"/>
            <p:nvPr/>
          </p:nvSpPr>
          <p:spPr>
            <a:xfrm>
              <a:off x="379034" y="3731168"/>
              <a:ext cx="2710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 smtClean="0">
                  <a:solidFill>
                    <a:srgbClr val="FF0000"/>
                  </a:solidFill>
                  <a:latin typeface="+mn-ea"/>
                </a:rPr>
                <a:t>長女</a:t>
              </a:r>
              <a:endParaRPr kumimoji="1" lang="ja-JP" altLang="en-US" sz="8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67" name="テキスト ボックス 166"/>
            <p:cNvSpPr txBox="1"/>
            <p:nvPr/>
          </p:nvSpPr>
          <p:spPr>
            <a:xfrm>
              <a:off x="1522043" y="3612108"/>
              <a:ext cx="7200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ja-JP" sz="1200" dirty="0">
                  <a:solidFill>
                    <a:srgbClr val="FF0000"/>
                  </a:solidFill>
                  <a:latin typeface="+mn-ea"/>
                </a:rPr>
                <a:t>ＧＡＩＭＵ</a:t>
              </a:r>
              <a:endParaRPr kumimoji="1" lang="ja-JP" altLang="en-US" sz="12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68" name="テキスト ボックス 167"/>
            <p:cNvSpPr txBox="1"/>
            <p:nvPr/>
          </p:nvSpPr>
          <p:spPr>
            <a:xfrm>
              <a:off x="2505497" y="3612108"/>
              <a:ext cx="8734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>
                  <a:solidFill>
                    <a:srgbClr val="FF0000"/>
                  </a:solidFill>
                  <a:latin typeface="+mn-ea"/>
                </a:rPr>
                <a:t>ＫＹＯＫＯ</a:t>
              </a:r>
              <a:endParaRPr kumimoji="1" lang="ja-JP" altLang="en-US" sz="12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69" name="テキスト ボックス 168"/>
            <p:cNvSpPr txBox="1"/>
            <p:nvPr/>
          </p:nvSpPr>
          <p:spPr>
            <a:xfrm>
              <a:off x="1614902" y="3826416"/>
              <a:ext cx="53773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 smtClean="0">
                  <a:solidFill>
                    <a:srgbClr val="FF0000"/>
                  </a:solidFill>
                  <a:latin typeface="+mn-ea"/>
                </a:rPr>
                <a:t>外務</a:t>
              </a:r>
              <a:endParaRPr kumimoji="1" lang="ja-JP" altLang="en-US" sz="11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70" name="テキスト ボックス 169"/>
            <p:cNvSpPr txBox="1"/>
            <p:nvPr/>
          </p:nvSpPr>
          <p:spPr>
            <a:xfrm>
              <a:off x="2698370" y="3831179"/>
              <a:ext cx="53773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 smtClean="0">
                  <a:solidFill>
                    <a:srgbClr val="FF0000"/>
                  </a:solidFill>
                  <a:latin typeface="+mn-ea"/>
                </a:rPr>
                <a:t>京子</a:t>
              </a:r>
              <a:endParaRPr kumimoji="1" lang="ja-JP" altLang="en-US" sz="11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71" name="テキスト ボックス 170"/>
            <p:cNvSpPr txBox="1"/>
            <p:nvPr/>
          </p:nvSpPr>
          <p:spPr>
            <a:xfrm>
              <a:off x="3632275" y="3653737"/>
              <a:ext cx="5040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solidFill>
                    <a:srgbClr val="FF0000"/>
                  </a:solidFill>
                  <a:latin typeface="+mn-ea"/>
                </a:rPr>
                <a:t>１９９７</a:t>
              </a:r>
              <a:endParaRPr kumimoji="1" lang="ja-JP" altLang="en-US" sz="8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72" name="テキスト ボックス 171"/>
            <p:cNvSpPr txBox="1"/>
            <p:nvPr/>
          </p:nvSpPr>
          <p:spPr>
            <a:xfrm>
              <a:off x="4051370" y="3653737"/>
              <a:ext cx="38489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solidFill>
                    <a:srgbClr val="FF0000"/>
                  </a:solidFill>
                  <a:latin typeface="+mn-ea"/>
                </a:rPr>
                <a:t>０７</a:t>
              </a:r>
              <a:endParaRPr kumimoji="1" lang="ja-JP" altLang="en-US" sz="8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73" name="テキスト ボックス 172"/>
            <p:cNvSpPr txBox="1"/>
            <p:nvPr/>
          </p:nvSpPr>
          <p:spPr>
            <a:xfrm>
              <a:off x="4327592" y="3653738"/>
              <a:ext cx="38489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solidFill>
                    <a:srgbClr val="FF0000"/>
                  </a:solidFill>
                  <a:latin typeface="+mn-ea"/>
                </a:rPr>
                <a:t>２５</a:t>
              </a:r>
              <a:endParaRPr kumimoji="1" lang="ja-JP" altLang="en-US" sz="8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74" name="円/楕円 173"/>
            <p:cNvSpPr/>
            <p:nvPr/>
          </p:nvSpPr>
          <p:spPr>
            <a:xfrm>
              <a:off x="3552825" y="3981434"/>
              <a:ext cx="88105" cy="80967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円/楕円 174"/>
            <p:cNvSpPr/>
            <p:nvPr/>
          </p:nvSpPr>
          <p:spPr>
            <a:xfrm>
              <a:off x="3767138" y="3876670"/>
              <a:ext cx="88105" cy="80967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テキスト ボックス 175"/>
            <p:cNvSpPr txBox="1"/>
            <p:nvPr/>
          </p:nvSpPr>
          <p:spPr>
            <a:xfrm>
              <a:off x="1014846" y="4047875"/>
              <a:ext cx="158310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solidFill>
                    <a:srgbClr val="FF0000"/>
                  </a:solidFill>
                </a:rPr>
                <a:t>＋８１</a:t>
              </a:r>
              <a:r>
                <a:rPr lang="ja-JP" altLang="ja-JP" sz="800" dirty="0" smtClean="0">
                  <a:solidFill>
                    <a:srgbClr val="FF0000"/>
                  </a:solidFill>
                </a:rPr>
                <a:t>（</a:t>
              </a:r>
              <a:r>
                <a:rPr lang="ja-JP" altLang="en-US" sz="800" dirty="0" smtClean="0">
                  <a:solidFill>
                    <a:srgbClr val="FF0000"/>
                  </a:solidFill>
                </a:rPr>
                <a:t>０９</a:t>
              </a:r>
              <a:r>
                <a:rPr lang="ja-JP" altLang="ja-JP" sz="800" dirty="0" smtClean="0">
                  <a:solidFill>
                    <a:srgbClr val="FF0000"/>
                  </a:solidFill>
                </a:rPr>
                <a:t>）</a:t>
              </a:r>
              <a:r>
                <a:rPr lang="ja-JP" altLang="ja-JP" sz="800" dirty="0">
                  <a:solidFill>
                    <a:srgbClr val="FF0000"/>
                  </a:solidFill>
                </a:rPr>
                <a:t>△△△△－□□□□ </a:t>
              </a:r>
              <a:endParaRPr kumimoji="1" lang="ja-JP" altLang="en-US" sz="8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77" name="円/楕円 176"/>
            <p:cNvSpPr/>
            <p:nvPr/>
          </p:nvSpPr>
          <p:spPr>
            <a:xfrm>
              <a:off x="2055035" y="4231466"/>
              <a:ext cx="88105" cy="80967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円/楕円 177"/>
            <p:cNvSpPr/>
            <p:nvPr/>
          </p:nvSpPr>
          <p:spPr>
            <a:xfrm>
              <a:off x="1385889" y="4233847"/>
              <a:ext cx="88105" cy="80967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テキスト ボックス 179"/>
            <p:cNvSpPr txBox="1"/>
            <p:nvPr/>
          </p:nvSpPr>
          <p:spPr>
            <a:xfrm>
              <a:off x="1331555" y="4276473"/>
              <a:ext cx="158310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ja-JP" sz="800" dirty="0"/>
                <a:t> </a:t>
              </a:r>
              <a:r>
                <a:rPr lang="en-US" altLang="ja-JP" sz="800" dirty="0" smtClean="0">
                  <a:solidFill>
                    <a:srgbClr val="FF0000"/>
                  </a:solidFill>
                </a:rPr>
                <a:t>kyokogaimu@xxxxxx.ne.jp</a:t>
              </a:r>
              <a:endParaRPr kumimoji="1" lang="ja-JP" altLang="en-US" sz="8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81" name="円/楕円 180"/>
            <p:cNvSpPr/>
            <p:nvPr/>
          </p:nvSpPr>
          <p:spPr>
            <a:xfrm>
              <a:off x="1219196" y="4350554"/>
              <a:ext cx="133350" cy="80967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テキスト ボックス 182"/>
            <p:cNvSpPr txBox="1"/>
            <p:nvPr/>
          </p:nvSpPr>
          <p:spPr>
            <a:xfrm>
              <a:off x="1124374" y="4412203"/>
              <a:ext cx="12850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800" dirty="0" smtClean="0">
                  <a:solidFill>
                    <a:srgbClr val="FF0000"/>
                  </a:solidFill>
                </a:rPr>
                <a:t>Manhattan High School</a:t>
              </a:r>
            </a:p>
          </p:txBody>
        </p:sp>
        <p:sp>
          <p:nvSpPr>
            <p:cNvPr id="184" name="テキスト ボックス 183"/>
            <p:cNvSpPr txBox="1"/>
            <p:nvPr/>
          </p:nvSpPr>
          <p:spPr>
            <a:xfrm>
              <a:off x="3177447" y="4763401"/>
              <a:ext cx="5040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solidFill>
                    <a:srgbClr val="FF0000"/>
                  </a:solidFill>
                  <a:latin typeface="+mn-ea"/>
                </a:rPr>
                <a:t>２０１７</a:t>
              </a:r>
              <a:endParaRPr kumimoji="1" lang="ja-JP" altLang="en-US" sz="8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85" name="テキスト ボックス 184"/>
            <p:cNvSpPr txBox="1"/>
            <p:nvPr/>
          </p:nvSpPr>
          <p:spPr>
            <a:xfrm>
              <a:off x="3594156" y="4761020"/>
              <a:ext cx="37537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solidFill>
                    <a:srgbClr val="FF0000"/>
                  </a:solidFill>
                  <a:latin typeface="+mn-ea"/>
                </a:rPr>
                <a:t>１２</a:t>
              </a:r>
              <a:endParaRPr kumimoji="1" lang="ja-JP" altLang="en-US" sz="8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86" name="テキスト ボックス 185"/>
            <p:cNvSpPr txBox="1"/>
            <p:nvPr/>
          </p:nvSpPr>
          <p:spPr>
            <a:xfrm>
              <a:off x="3903716" y="4761020"/>
              <a:ext cx="37537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solidFill>
                    <a:srgbClr val="FF0000"/>
                  </a:solidFill>
                  <a:latin typeface="+mn-ea"/>
                </a:rPr>
                <a:t>３１</a:t>
              </a:r>
              <a:endParaRPr kumimoji="1" lang="ja-JP" altLang="en-US" sz="8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87" name="テキスト ボックス 186"/>
            <p:cNvSpPr txBox="1"/>
            <p:nvPr/>
          </p:nvSpPr>
          <p:spPr>
            <a:xfrm>
              <a:off x="4331488" y="4763400"/>
              <a:ext cx="47625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800" dirty="0" smtClean="0">
                  <a:solidFill>
                    <a:srgbClr val="FF0000"/>
                  </a:solidFill>
                  <a:latin typeface="+mn-ea"/>
                </a:rPr>
                <a:t>(</a:t>
              </a:r>
              <a:r>
                <a:rPr kumimoji="1" lang="ja-JP" altLang="en-US" sz="800" dirty="0" smtClean="0">
                  <a:solidFill>
                    <a:srgbClr val="FF0000"/>
                  </a:solidFill>
                  <a:latin typeface="+mn-ea"/>
                </a:rPr>
                <a:t>未定</a:t>
              </a:r>
              <a:r>
                <a:rPr kumimoji="1" lang="en-US" altLang="ja-JP" sz="800" dirty="0" smtClean="0">
                  <a:solidFill>
                    <a:srgbClr val="FF0000"/>
                  </a:solidFill>
                  <a:latin typeface="+mn-ea"/>
                </a:rPr>
                <a:t>)</a:t>
              </a:r>
              <a:endParaRPr kumimoji="1" lang="ja-JP" altLang="en-US" sz="8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88" name="テキスト ボックス 187"/>
            <p:cNvSpPr txBox="1"/>
            <p:nvPr/>
          </p:nvSpPr>
          <p:spPr>
            <a:xfrm>
              <a:off x="1934434" y="4761020"/>
              <a:ext cx="5040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solidFill>
                    <a:srgbClr val="FF0000"/>
                  </a:solidFill>
                  <a:latin typeface="+mn-ea"/>
                </a:rPr>
                <a:t>２０１３</a:t>
              </a:r>
              <a:endParaRPr kumimoji="1" lang="ja-JP" altLang="en-US" sz="8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89" name="テキスト ボックス 188"/>
            <p:cNvSpPr txBox="1"/>
            <p:nvPr/>
          </p:nvSpPr>
          <p:spPr>
            <a:xfrm>
              <a:off x="2372582" y="4761021"/>
              <a:ext cx="35632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solidFill>
                    <a:srgbClr val="FF0000"/>
                  </a:solidFill>
                  <a:latin typeface="+mn-ea"/>
                </a:rPr>
                <a:t>０９</a:t>
              </a:r>
              <a:endParaRPr kumimoji="1" lang="ja-JP" altLang="en-US" sz="8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90" name="テキスト ボックス 189"/>
            <p:cNvSpPr txBox="1"/>
            <p:nvPr/>
          </p:nvSpPr>
          <p:spPr>
            <a:xfrm>
              <a:off x="2674999" y="4761022"/>
              <a:ext cx="35632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solidFill>
                    <a:srgbClr val="FF0000"/>
                  </a:solidFill>
                  <a:latin typeface="+mn-ea"/>
                </a:rPr>
                <a:t>０４</a:t>
              </a:r>
              <a:endParaRPr kumimoji="1" lang="ja-JP" altLang="en-US" sz="8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91" name="テキスト ボックス 190"/>
            <p:cNvSpPr txBox="1"/>
            <p:nvPr/>
          </p:nvSpPr>
          <p:spPr>
            <a:xfrm>
              <a:off x="654865" y="4702717"/>
              <a:ext cx="1833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00" dirty="0" smtClean="0">
                  <a:solidFill>
                    <a:srgbClr val="FF0000"/>
                  </a:solidFill>
                  <a:latin typeface="+mn-ea"/>
                </a:rPr>
                <a:t>M</a:t>
              </a:r>
            </a:p>
            <a:p>
              <a:endParaRPr kumimoji="1" lang="ja-JP" altLang="en-US" sz="10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92" name="テキスト ボックス 191"/>
            <p:cNvSpPr txBox="1"/>
            <p:nvPr/>
          </p:nvSpPr>
          <p:spPr>
            <a:xfrm>
              <a:off x="776311" y="4702719"/>
              <a:ext cx="1833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solidFill>
                    <a:srgbClr val="FF0000"/>
                  </a:solidFill>
                  <a:latin typeface="+mn-ea"/>
                </a:rPr>
                <a:t>Ｑ</a:t>
              </a:r>
              <a:endParaRPr kumimoji="1" lang="ja-JP" altLang="en-US" sz="10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93" name="テキスト ボックス 192"/>
            <p:cNvSpPr txBox="1"/>
            <p:nvPr/>
          </p:nvSpPr>
          <p:spPr>
            <a:xfrm>
              <a:off x="909661" y="4709863"/>
              <a:ext cx="1833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solidFill>
                    <a:srgbClr val="FF0000"/>
                  </a:solidFill>
                  <a:latin typeface="+mn-ea"/>
                </a:rPr>
                <a:t>７</a:t>
              </a:r>
              <a:endParaRPr kumimoji="1" lang="ja-JP" altLang="en-US" sz="10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94" name="テキスト ボックス 193"/>
            <p:cNvSpPr txBox="1"/>
            <p:nvPr/>
          </p:nvSpPr>
          <p:spPr>
            <a:xfrm>
              <a:off x="1028723" y="4709863"/>
              <a:ext cx="1833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solidFill>
                    <a:srgbClr val="FF0000"/>
                  </a:solidFill>
                  <a:latin typeface="+mn-ea"/>
                </a:rPr>
                <a:t>７</a:t>
              </a:r>
              <a:endParaRPr kumimoji="1" lang="en-US" altLang="ja-JP" sz="1000" dirty="0" smtClean="0">
                <a:solidFill>
                  <a:srgbClr val="FF0000"/>
                </a:solidFill>
                <a:latin typeface="+mn-ea"/>
              </a:endParaRPr>
            </a:p>
            <a:p>
              <a:endParaRPr kumimoji="1" lang="ja-JP" altLang="en-US" sz="10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95" name="テキスト ボックス 194"/>
            <p:cNvSpPr txBox="1"/>
            <p:nvPr/>
          </p:nvSpPr>
          <p:spPr>
            <a:xfrm>
              <a:off x="1145407" y="4709862"/>
              <a:ext cx="1833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solidFill>
                    <a:srgbClr val="FF0000"/>
                  </a:solidFill>
                  <a:latin typeface="+mn-ea"/>
                </a:rPr>
                <a:t>７</a:t>
              </a:r>
              <a:endParaRPr kumimoji="1" lang="ja-JP" altLang="en-US" sz="10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96" name="テキスト ボックス 195"/>
            <p:cNvSpPr txBox="1"/>
            <p:nvPr/>
          </p:nvSpPr>
          <p:spPr>
            <a:xfrm>
              <a:off x="1266850" y="4707481"/>
              <a:ext cx="1833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solidFill>
                    <a:srgbClr val="FF0000"/>
                  </a:solidFill>
                  <a:latin typeface="+mn-ea"/>
                </a:rPr>
                <a:t>７</a:t>
              </a:r>
              <a:endParaRPr kumimoji="1" lang="ja-JP" altLang="en-US" sz="10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97" name="テキスト ボックス 196"/>
            <p:cNvSpPr txBox="1"/>
            <p:nvPr/>
          </p:nvSpPr>
          <p:spPr>
            <a:xfrm>
              <a:off x="1395437" y="4707481"/>
              <a:ext cx="1833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solidFill>
                    <a:srgbClr val="FF0000"/>
                  </a:solidFill>
                  <a:latin typeface="+mn-ea"/>
                </a:rPr>
                <a:t>７</a:t>
              </a:r>
              <a:endParaRPr kumimoji="1" lang="ja-JP" altLang="en-US" sz="10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98" name="テキスト ボックス 197"/>
            <p:cNvSpPr txBox="1"/>
            <p:nvPr/>
          </p:nvSpPr>
          <p:spPr>
            <a:xfrm>
              <a:off x="1514499" y="4705100"/>
              <a:ext cx="1833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solidFill>
                    <a:srgbClr val="FF0000"/>
                  </a:solidFill>
                  <a:latin typeface="+mn-ea"/>
                </a:rPr>
                <a:t>７</a:t>
              </a:r>
              <a:endParaRPr kumimoji="1" lang="ja-JP" altLang="en-US" sz="10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99" name="テキスト ボックス 198"/>
            <p:cNvSpPr txBox="1"/>
            <p:nvPr/>
          </p:nvSpPr>
          <p:spPr>
            <a:xfrm>
              <a:off x="1631181" y="4707481"/>
              <a:ext cx="1833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solidFill>
                    <a:srgbClr val="FF0000"/>
                  </a:solidFill>
                  <a:latin typeface="+mn-ea"/>
                </a:rPr>
                <a:t>７</a:t>
              </a:r>
              <a:endParaRPr kumimoji="1" lang="ja-JP" altLang="en-US" sz="1000" dirty="0">
                <a:solidFill>
                  <a:srgbClr val="FF0000"/>
                </a:solidFill>
                <a:latin typeface="+mn-ea"/>
              </a:endParaRPr>
            </a:p>
          </p:txBody>
        </p:sp>
      </p:grpSp>
      <p:sp>
        <p:nvSpPr>
          <p:cNvPr id="200" name="テキスト ボックス 199"/>
          <p:cNvSpPr txBox="1"/>
          <p:nvPr/>
        </p:nvSpPr>
        <p:spPr>
          <a:xfrm>
            <a:off x="1117245" y="5929061"/>
            <a:ext cx="9354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>
                <a:solidFill>
                  <a:srgbClr val="FF0000"/>
                </a:solidFill>
              </a:rPr>
              <a:t>(213)△△△-</a:t>
            </a:r>
            <a:r>
              <a:rPr lang="en-US" altLang="ja-JP" sz="600" dirty="0" smtClean="0">
                <a:solidFill>
                  <a:srgbClr val="FF0000"/>
                </a:solidFill>
              </a:rPr>
              <a:t>□□□□</a:t>
            </a:r>
            <a:endParaRPr kumimoji="1" lang="ja-JP" altLang="en-US" sz="600" dirty="0">
              <a:solidFill>
                <a:srgbClr val="FF0000"/>
              </a:solidFill>
              <a:latin typeface="+mn-ea"/>
            </a:endParaRPr>
          </a:p>
        </p:txBody>
      </p:sp>
      <p:cxnSp>
        <p:nvCxnSpPr>
          <p:cNvPr id="134" name="直線矢印コネクタ 133"/>
          <p:cNvCxnSpPr>
            <a:endCxn id="136" idx="1"/>
          </p:cNvCxnSpPr>
          <p:nvPr/>
        </p:nvCxnSpPr>
        <p:spPr>
          <a:xfrm>
            <a:off x="2076450" y="561975"/>
            <a:ext cx="3181349" cy="65963"/>
          </a:xfrm>
          <a:prstGeom prst="straightConnector1">
            <a:avLst/>
          </a:prstGeom>
          <a:ln w="12700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テキスト ボックス 135"/>
          <p:cNvSpPr txBox="1"/>
          <p:nvPr/>
        </p:nvSpPr>
        <p:spPr>
          <a:xfrm>
            <a:off x="5257799" y="504827"/>
            <a:ext cx="3471864" cy="24622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旅券の記載どおりに記入</a:t>
            </a:r>
            <a:r>
              <a:rPr lang="ja-JP" altLang="en-US" sz="1000" dirty="0" smtClean="0"/>
              <a:t>　（届出本人欄は必ず日本人とする）</a:t>
            </a:r>
            <a:endParaRPr kumimoji="1" lang="ja-JP" altLang="en-US" sz="1000" dirty="0"/>
          </a:p>
        </p:txBody>
      </p:sp>
      <p:cxnSp>
        <p:nvCxnSpPr>
          <p:cNvPr id="137" name="直線矢印コネクタ 136"/>
          <p:cNvCxnSpPr>
            <a:endCxn id="151" idx="1"/>
          </p:cNvCxnSpPr>
          <p:nvPr/>
        </p:nvCxnSpPr>
        <p:spPr>
          <a:xfrm>
            <a:off x="2305050" y="1009650"/>
            <a:ext cx="2953365" cy="948164"/>
          </a:xfrm>
          <a:prstGeom prst="straightConnector1">
            <a:avLst/>
          </a:prstGeom>
          <a:ln w="12700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テキスト ボックス 137"/>
          <p:cNvSpPr txBox="1"/>
          <p:nvPr/>
        </p:nvSpPr>
        <p:spPr>
          <a:xfrm>
            <a:off x="5258008" y="1482043"/>
            <a:ext cx="2013693" cy="24622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戸籍に記載されている氏名を記入</a:t>
            </a:r>
            <a:endParaRPr kumimoji="1" lang="ja-JP" altLang="en-US" sz="1000" dirty="0"/>
          </a:p>
        </p:txBody>
      </p:sp>
      <p:cxnSp>
        <p:nvCxnSpPr>
          <p:cNvPr id="139" name="直線矢印コネクタ 138"/>
          <p:cNvCxnSpPr>
            <a:endCxn id="148" idx="1"/>
          </p:cNvCxnSpPr>
          <p:nvPr/>
        </p:nvCxnSpPr>
        <p:spPr>
          <a:xfrm>
            <a:off x="4286250" y="790575"/>
            <a:ext cx="971552" cy="111588"/>
          </a:xfrm>
          <a:prstGeom prst="straightConnector1">
            <a:avLst/>
          </a:prstGeom>
          <a:ln w="12700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テキスト ボックス 147"/>
          <p:cNvSpPr txBox="1"/>
          <p:nvPr/>
        </p:nvSpPr>
        <p:spPr>
          <a:xfrm>
            <a:off x="5257802" y="779052"/>
            <a:ext cx="2428873" cy="24622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在留国の国籍を所持している場合チェック</a:t>
            </a:r>
            <a:endParaRPr kumimoji="1" lang="ja-JP" altLang="en-US" sz="1000" dirty="0"/>
          </a:p>
        </p:txBody>
      </p:sp>
      <p:cxnSp>
        <p:nvCxnSpPr>
          <p:cNvPr id="149" name="直線矢印コネクタ 148"/>
          <p:cNvCxnSpPr>
            <a:endCxn id="208" idx="1"/>
          </p:cNvCxnSpPr>
          <p:nvPr/>
        </p:nvCxnSpPr>
        <p:spPr>
          <a:xfrm>
            <a:off x="4027251" y="807396"/>
            <a:ext cx="1229893" cy="444649"/>
          </a:xfrm>
          <a:prstGeom prst="straightConnector1">
            <a:avLst/>
          </a:prstGeom>
          <a:ln w="12700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テキスト ボックス 150"/>
          <p:cNvSpPr txBox="1"/>
          <p:nvPr/>
        </p:nvSpPr>
        <p:spPr>
          <a:xfrm>
            <a:off x="5258415" y="1757759"/>
            <a:ext cx="3128348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+mn-ea"/>
              </a:rPr>
              <a:t>戸籍に記載されている本籍を記入</a:t>
            </a:r>
            <a:endParaRPr kumimoji="1" lang="en-US" altLang="ja-JP" sz="1000" dirty="0" smtClean="0"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　（詳細把握していない場合には分かるところまでで可）</a:t>
            </a:r>
            <a:endParaRPr kumimoji="1" lang="ja-JP" altLang="en-US" sz="1000" dirty="0">
              <a:latin typeface="+mn-ea"/>
            </a:endParaRPr>
          </a:p>
        </p:txBody>
      </p:sp>
      <p:cxnSp>
        <p:nvCxnSpPr>
          <p:cNvPr id="153" name="直線矢印コネクタ 152"/>
          <p:cNvCxnSpPr>
            <a:stCxn id="55" idx="0"/>
            <a:endCxn id="163" idx="1"/>
          </p:cNvCxnSpPr>
          <p:nvPr/>
        </p:nvCxnSpPr>
        <p:spPr>
          <a:xfrm>
            <a:off x="2551933" y="1367739"/>
            <a:ext cx="2707860" cy="1527102"/>
          </a:xfrm>
          <a:prstGeom prst="straightConnector1">
            <a:avLst/>
          </a:prstGeom>
          <a:ln w="12700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テキスト ボックス 156"/>
          <p:cNvSpPr txBox="1"/>
          <p:nvPr/>
        </p:nvSpPr>
        <p:spPr>
          <a:xfrm>
            <a:off x="5259777" y="2186134"/>
            <a:ext cx="2905529" cy="55399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+mn-ea"/>
              </a:rPr>
              <a:t>滞在予定期間を記入　（日付は末日で可）</a:t>
            </a:r>
            <a:endParaRPr kumimoji="1" lang="en-US" altLang="ja-JP" sz="1000" dirty="0" smtClean="0"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　</a:t>
            </a:r>
            <a:r>
              <a:rPr kumimoji="1" lang="ja-JP" altLang="en-US" sz="1000" dirty="0" smtClean="0">
                <a:latin typeface="+mn-ea"/>
              </a:rPr>
              <a:t>（未定でも現時点でのとりあえずの日付を記入）</a:t>
            </a:r>
          </a:p>
          <a:p>
            <a:r>
              <a:rPr lang="ja-JP" altLang="en-US" sz="1000" dirty="0" smtClean="0">
                <a:latin typeface="+mn-ea"/>
              </a:rPr>
              <a:t>　（永住を希望の方は２９９９年１２月３１日と記入）</a:t>
            </a:r>
            <a:endParaRPr kumimoji="1" lang="ja-JP" altLang="en-US" sz="1000" dirty="0">
              <a:latin typeface="+mn-ea"/>
            </a:endParaRPr>
          </a:p>
        </p:txBody>
      </p:sp>
      <p:cxnSp>
        <p:nvCxnSpPr>
          <p:cNvPr id="160" name="直線矢印コネクタ 159"/>
          <p:cNvCxnSpPr>
            <a:endCxn id="138" idx="1"/>
          </p:cNvCxnSpPr>
          <p:nvPr/>
        </p:nvCxnSpPr>
        <p:spPr>
          <a:xfrm>
            <a:off x="2066925" y="762000"/>
            <a:ext cx="3191083" cy="843154"/>
          </a:xfrm>
          <a:prstGeom prst="straightConnector1">
            <a:avLst/>
          </a:prstGeom>
          <a:ln w="12700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テキスト ボックス 162"/>
          <p:cNvSpPr txBox="1"/>
          <p:nvPr/>
        </p:nvSpPr>
        <p:spPr>
          <a:xfrm>
            <a:off x="5259793" y="2771730"/>
            <a:ext cx="1795852" cy="24622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在留地に到着した日付を記入</a:t>
            </a:r>
            <a:endParaRPr kumimoji="1" lang="ja-JP" altLang="en-US" sz="1000" dirty="0"/>
          </a:p>
        </p:txBody>
      </p:sp>
      <p:cxnSp>
        <p:nvCxnSpPr>
          <p:cNvPr id="164" name="直線矢印コネクタ 163"/>
          <p:cNvCxnSpPr/>
          <p:nvPr/>
        </p:nvCxnSpPr>
        <p:spPr>
          <a:xfrm>
            <a:off x="3543300" y="1504950"/>
            <a:ext cx="1704975" cy="842963"/>
          </a:xfrm>
          <a:prstGeom prst="straightConnector1">
            <a:avLst/>
          </a:prstGeom>
          <a:ln w="12700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テキスト ボックス 181"/>
          <p:cNvSpPr txBox="1"/>
          <p:nvPr/>
        </p:nvSpPr>
        <p:spPr>
          <a:xfrm>
            <a:off x="5261971" y="3047229"/>
            <a:ext cx="2931912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+mn-ea"/>
              </a:rPr>
              <a:t>現在所持している日本の旅券</a:t>
            </a:r>
            <a:r>
              <a:rPr kumimoji="1" lang="en-US" altLang="ja-JP" sz="1000" dirty="0" smtClean="0">
                <a:latin typeface="+mn-ea"/>
              </a:rPr>
              <a:t>(</a:t>
            </a:r>
            <a:r>
              <a:rPr kumimoji="1" lang="ja-JP" altLang="en-US" sz="1000" dirty="0" smtClean="0">
                <a:latin typeface="+mn-ea"/>
              </a:rPr>
              <a:t>ﾊﾟｽﾎﾟｰﾄ</a:t>
            </a:r>
            <a:r>
              <a:rPr kumimoji="1" lang="en-US" altLang="ja-JP" sz="1000" dirty="0" smtClean="0">
                <a:latin typeface="+mn-ea"/>
              </a:rPr>
              <a:t>)</a:t>
            </a:r>
            <a:r>
              <a:rPr kumimoji="1" lang="ja-JP" altLang="en-US" sz="1000" dirty="0" smtClean="0">
                <a:latin typeface="+mn-ea"/>
              </a:rPr>
              <a:t>番号を記入</a:t>
            </a:r>
            <a:endParaRPr kumimoji="1" lang="en-US" altLang="ja-JP" sz="1000" dirty="0" smtClean="0"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　</a:t>
            </a:r>
            <a:r>
              <a:rPr kumimoji="1" lang="ja-JP" altLang="en-US" sz="1000" dirty="0" smtClean="0">
                <a:latin typeface="+mn-ea"/>
              </a:rPr>
              <a:t>（日本旅券を所持していない場合は記入不要）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5257144" y="1051990"/>
            <a:ext cx="3067707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該当する数字を○で囲む</a:t>
            </a:r>
            <a:endParaRPr kumimoji="1" lang="en-US" altLang="ja-JP" sz="1000" dirty="0" smtClean="0"/>
          </a:p>
          <a:p>
            <a:r>
              <a:rPr lang="ja-JP" altLang="en-US" sz="1000" dirty="0" smtClean="0"/>
              <a:t>　（永住は自らの意思により希望している場合でも可）</a:t>
            </a:r>
            <a:endParaRPr kumimoji="1" lang="ja-JP" altLang="en-US" sz="1000" dirty="0"/>
          </a:p>
        </p:txBody>
      </p:sp>
      <p:cxnSp>
        <p:nvCxnSpPr>
          <p:cNvPr id="222" name="直線矢印コネクタ 221"/>
          <p:cNvCxnSpPr>
            <a:endCxn id="182" idx="1"/>
          </p:cNvCxnSpPr>
          <p:nvPr/>
        </p:nvCxnSpPr>
        <p:spPr>
          <a:xfrm>
            <a:off x="1273984" y="1437311"/>
            <a:ext cx="3987987" cy="1809973"/>
          </a:xfrm>
          <a:prstGeom prst="straightConnector1">
            <a:avLst/>
          </a:prstGeom>
          <a:ln w="12700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テキスト ボックス 157"/>
          <p:cNvSpPr txBox="1"/>
          <p:nvPr/>
        </p:nvSpPr>
        <p:spPr>
          <a:xfrm>
            <a:off x="5261970" y="3478200"/>
            <a:ext cx="3617712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+mn-ea"/>
              </a:rPr>
              <a:t>在留地の住所または居所の電話，ＦＡＸ番号を記入</a:t>
            </a:r>
            <a:endParaRPr kumimoji="1" lang="en-US" altLang="ja-JP" sz="1000" dirty="0" smtClean="0"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　</a:t>
            </a:r>
            <a:r>
              <a:rPr kumimoji="1" lang="ja-JP" altLang="en-US" sz="1000" dirty="0" smtClean="0">
                <a:latin typeface="+mn-ea"/>
              </a:rPr>
              <a:t>（②は友人・知人などの連絡先でも可，括弧書きで関係を記入）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5261970" y="3902062"/>
            <a:ext cx="3581993" cy="55399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+mn-ea"/>
              </a:rPr>
              <a:t>携帯番号を記入し，ショートメール</a:t>
            </a:r>
            <a:r>
              <a:rPr lang="en-US" altLang="ja-JP" sz="1000" dirty="0" smtClean="0">
                <a:latin typeface="+mn-ea"/>
              </a:rPr>
              <a:t>(SMS)</a:t>
            </a:r>
            <a:r>
              <a:rPr lang="ja-JP" altLang="en-US" sz="1000" dirty="0" smtClean="0">
                <a:latin typeface="+mn-ea"/>
              </a:rPr>
              <a:t>の機能があるかないか，日本語環境があるかないかについて</a:t>
            </a:r>
            <a:r>
              <a:rPr lang="ja-JP" altLang="en-US" sz="1000" dirty="0" smtClean="0"/>
              <a:t>該当を○で囲む</a:t>
            </a:r>
            <a:endParaRPr kumimoji="1" lang="en-US" altLang="ja-JP" sz="1000" dirty="0" smtClean="0"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　</a:t>
            </a:r>
            <a:r>
              <a:rPr kumimoji="1" lang="ja-JP" altLang="en-US" sz="1000" dirty="0" smtClean="0">
                <a:latin typeface="+mn-ea"/>
              </a:rPr>
              <a:t>（日本から持ち込んでいる携帯電話でも使用中であれば記入）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5261970" y="4483082"/>
            <a:ext cx="3327199" cy="55399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+mn-ea"/>
              </a:rPr>
              <a:t>メールアドレスを記入し，自宅パソコン等で使用している</a:t>
            </a:r>
          </a:p>
          <a:p>
            <a:r>
              <a:rPr lang="ja-JP" altLang="en-US" sz="1000" dirty="0" smtClean="0">
                <a:latin typeface="+mn-ea"/>
              </a:rPr>
              <a:t>個人アドレスはＰＣ，携帯電話用アドレスは携帯を○で囲む</a:t>
            </a:r>
            <a:endParaRPr kumimoji="1" lang="en-US" altLang="ja-JP" sz="1000" dirty="0" smtClean="0"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　</a:t>
            </a:r>
            <a:r>
              <a:rPr kumimoji="1" lang="ja-JP" altLang="en-US" sz="1000" dirty="0" smtClean="0">
                <a:latin typeface="+mn-ea"/>
              </a:rPr>
              <a:t>（緊急事態の連絡をより確実にするため双方ともに記入）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201" name="テキスト ボックス 200"/>
          <p:cNvSpPr txBox="1"/>
          <p:nvPr/>
        </p:nvSpPr>
        <p:spPr>
          <a:xfrm>
            <a:off x="5261971" y="5066484"/>
            <a:ext cx="3417686" cy="55399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+mn-ea"/>
              </a:rPr>
              <a:t>企業などの組織に所属している場合はその連絡先を記入，</a:t>
            </a:r>
          </a:p>
          <a:p>
            <a:r>
              <a:rPr lang="ja-JP" altLang="en-US" sz="1000" dirty="0" smtClean="0">
                <a:latin typeface="+mn-ea"/>
              </a:rPr>
              <a:t>それ以外の場合は留守の時に連絡が取れる友人などを記入</a:t>
            </a:r>
            <a:endParaRPr kumimoji="1" lang="en-US" altLang="ja-JP" sz="1000" dirty="0" smtClean="0"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　</a:t>
            </a:r>
            <a:r>
              <a:rPr kumimoji="1" lang="ja-JP" altLang="en-US" sz="1000" dirty="0" smtClean="0">
                <a:latin typeface="+mn-ea"/>
              </a:rPr>
              <a:t>（</a:t>
            </a:r>
            <a:r>
              <a:rPr lang="en-US" altLang="ja-JP" sz="1000" dirty="0" smtClean="0">
                <a:latin typeface="+mn-ea"/>
              </a:rPr>
              <a:t>e-mail</a:t>
            </a:r>
            <a:r>
              <a:rPr lang="ja-JP" altLang="en-US" sz="1000" dirty="0" smtClean="0">
                <a:latin typeface="+mn-ea"/>
              </a:rPr>
              <a:t>登録すると</a:t>
            </a:r>
            <a:r>
              <a:rPr kumimoji="1" lang="ja-JP" altLang="en-US" sz="1000" dirty="0" smtClean="0">
                <a:latin typeface="+mn-ea"/>
              </a:rPr>
              <a:t>緊急メールを送付します）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202" name="テキスト ボックス 201"/>
          <p:cNvSpPr txBox="1"/>
          <p:nvPr/>
        </p:nvSpPr>
        <p:spPr>
          <a:xfrm>
            <a:off x="5261970" y="5657026"/>
            <a:ext cx="3520079" cy="24622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+mn-ea"/>
              </a:rPr>
              <a:t>親族など緊急時に連絡のとれる日本在住の方の連絡先を記入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203" name="テキスト ボックス 202"/>
          <p:cNvSpPr txBox="1"/>
          <p:nvPr/>
        </p:nvSpPr>
        <p:spPr>
          <a:xfrm>
            <a:off x="5261971" y="5942773"/>
            <a:ext cx="3484360" cy="24622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+mn-ea"/>
              </a:rPr>
              <a:t>企業などに所属している場合はその日本国内の連絡先を記入</a:t>
            </a:r>
          </a:p>
        </p:txBody>
      </p:sp>
      <p:sp>
        <p:nvSpPr>
          <p:cNvPr id="205" name="テキスト ボックス 204"/>
          <p:cNvSpPr txBox="1"/>
          <p:nvPr/>
        </p:nvSpPr>
        <p:spPr>
          <a:xfrm>
            <a:off x="5091101" y="193227"/>
            <a:ext cx="871549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/>
              <a:t>【</a:t>
            </a:r>
            <a:r>
              <a:rPr kumimoji="1" lang="ja-JP" altLang="en-US" sz="1000" dirty="0" smtClean="0"/>
              <a:t>届出本人</a:t>
            </a:r>
            <a:r>
              <a:rPr kumimoji="1" lang="en-US" altLang="ja-JP" sz="1000" dirty="0" smtClean="0"/>
              <a:t>】</a:t>
            </a:r>
            <a:endParaRPr kumimoji="1" lang="ja-JP" altLang="en-US" sz="1000" dirty="0"/>
          </a:p>
        </p:txBody>
      </p:sp>
      <p:cxnSp>
        <p:nvCxnSpPr>
          <p:cNvPr id="213" name="直線矢印コネクタ 212"/>
          <p:cNvCxnSpPr/>
          <p:nvPr/>
        </p:nvCxnSpPr>
        <p:spPr>
          <a:xfrm>
            <a:off x="2402681" y="2005013"/>
            <a:ext cx="2869016" cy="1679067"/>
          </a:xfrm>
          <a:prstGeom prst="straightConnector1">
            <a:avLst/>
          </a:prstGeom>
          <a:ln w="12700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直線矢印コネクタ 214"/>
          <p:cNvCxnSpPr>
            <a:endCxn id="158" idx="1"/>
          </p:cNvCxnSpPr>
          <p:nvPr/>
        </p:nvCxnSpPr>
        <p:spPr>
          <a:xfrm>
            <a:off x="2400300" y="2119313"/>
            <a:ext cx="2861670" cy="1558942"/>
          </a:xfrm>
          <a:prstGeom prst="straightConnector1">
            <a:avLst/>
          </a:prstGeom>
          <a:ln w="12700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直線矢印コネクタ 217"/>
          <p:cNvCxnSpPr>
            <a:endCxn id="159" idx="1"/>
          </p:cNvCxnSpPr>
          <p:nvPr/>
        </p:nvCxnSpPr>
        <p:spPr>
          <a:xfrm>
            <a:off x="2512219" y="2333625"/>
            <a:ext cx="2749751" cy="1845436"/>
          </a:xfrm>
          <a:prstGeom prst="straightConnector1">
            <a:avLst/>
          </a:prstGeom>
          <a:ln w="12700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直線矢印コネクタ 219"/>
          <p:cNvCxnSpPr/>
          <p:nvPr/>
        </p:nvCxnSpPr>
        <p:spPr>
          <a:xfrm>
            <a:off x="2557463" y="2505075"/>
            <a:ext cx="2709862" cy="2102644"/>
          </a:xfrm>
          <a:prstGeom prst="straightConnector1">
            <a:avLst/>
          </a:prstGeom>
          <a:ln w="12700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直線矢印コネクタ 223"/>
          <p:cNvCxnSpPr/>
          <p:nvPr/>
        </p:nvCxnSpPr>
        <p:spPr>
          <a:xfrm>
            <a:off x="2528888" y="2636044"/>
            <a:ext cx="2736056" cy="2586037"/>
          </a:xfrm>
          <a:prstGeom prst="straightConnector1">
            <a:avLst/>
          </a:prstGeom>
          <a:ln w="12700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直線矢印コネクタ 227"/>
          <p:cNvCxnSpPr>
            <a:endCxn id="202" idx="1"/>
          </p:cNvCxnSpPr>
          <p:nvPr/>
        </p:nvCxnSpPr>
        <p:spPr>
          <a:xfrm>
            <a:off x="2214563" y="3005138"/>
            <a:ext cx="3047407" cy="2774999"/>
          </a:xfrm>
          <a:prstGeom prst="straightConnector1">
            <a:avLst/>
          </a:prstGeom>
          <a:ln w="12700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直線矢印コネクタ 230"/>
          <p:cNvCxnSpPr>
            <a:endCxn id="203" idx="1"/>
          </p:cNvCxnSpPr>
          <p:nvPr/>
        </p:nvCxnSpPr>
        <p:spPr>
          <a:xfrm>
            <a:off x="2340769" y="3276600"/>
            <a:ext cx="2921202" cy="2789284"/>
          </a:xfrm>
          <a:prstGeom prst="straightConnector1">
            <a:avLst/>
          </a:prstGeom>
          <a:ln w="12700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テキスト ボックス 245"/>
          <p:cNvSpPr txBox="1"/>
          <p:nvPr/>
        </p:nvSpPr>
        <p:spPr>
          <a:xfrm>
            <a:off x="1060081" y="109294"/>
            <a:ext cx="14640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  <a:latin typeface="+mn-ea"/>
              </a:rPr>
              <a:t>記入例と留意事項</a:t>
            </a:r>
            <a:endParaRPr kumimoji="1" lang="ja-JP" altLang="en-US" sz="1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04" name="テキスト ボックス 203"/>
          <p:cNvSpPr txBox="1"/>
          <p:nvPr/>
        </p:nvSpPr>
        <p:spPr>
          <a:xfrm>
            <a:off x="4931560" y="6393655"/>
            <a:ext cx="2797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同居家族については次ページ参照</a:t>
            </a:r>
            <a:endParaRPr kumimoji="1" lang="ja-JP" alt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185738" y="0"/>
          <a:ext cx="4656137" cy="6615113"/>
        </p:xfrm>
        <a:graphic>
          <a:graphicData uri="http://schemas.openxmlformats.org/presentationml/2006/ole">
            <p:oleObj spid="_x0000_s17410" name="Document" r:id="rId3" imgW="7241115" imgH="10288325" progId="Word.Document.8">
              <p:embed/>
            </p:oleObj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277026" y="335185"/>
            <a:ext cx="273361" cy="347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solidFill>
                  <a:srgbClr val="FF0000"/>
                </a:solidFill>
                <a:latin typeface="+mn-ea"/>
              </a:rPr>
              <a:t>長男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84200" y="234799"/>
            <a:ext cx="726248" cy="283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dirty="0">
                <a:solidFill>
                  <a:srgbClr val="FF0000"/>
                </a:solidFill>
                <a:latin typeface="+mn-ea"/>
              </a:rPr>
              <a:t>ＧＡＩＭＵ</a:t>
            </a:r>
            <a:endParaRPr kumimoji="1" lang="ja-JP" altLang="en-US" sz="1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52086" y="237180"/>
            <a:ext cx="931022" cy="283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  <a:latin typeface="+mn-ea"/>
              </a:rPr>
              <a:t>ＳＡＢＵＲＯ</a:t>
            </a:r>
            <a:endParaRPr kumimoji="1" lang="ja-JP" altLang="en-US" sz="1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97066" y="449495"/>
            <a:ext cx="542346" cy="268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srgbClr val="FF0000"/>
                </a:solidFill>
                <a:latin typeface="+mn-ea"/>
              </a:rPr>
              <a:t>外務</a:t>
            </a:r>
            <a:endParaRPr kumimoji="1" lang="ja-JP" altLang="en-US" sz="1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65802" y="456579"/>
            <a:ext cx="542346" cy="268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srgbClr val="FF0000"/>
                </a:solidFill>
                <a:latin typeface="+mn-ea"/>
              </a:rPr>
              <a:t>三郎</a:t>
            </a:r>
            <a:endParaRPr kumimoji="1" lang="ja-JP" altLang="en-US" sz="1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414195" y="277475"/>
            <a:ext cx="508374" cy="220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+mn-ea"/>
              </a:rPr>
              <a:t>２００２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803404" y="277475"/>
            <a:ext cx="388192" cy="220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+mn-ea"/>
              </a:rPr>
              <a:t>０９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70810" y="280981"/>
            <a:ext cx="388192" cy="220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+mn-ea"/>
              </a:rPr>
              <a:t>１７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3324497" y="496430"/>
            <a:ext cx="88860" cy="83003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3534389" y="495238"/>
            <a:ext cx="88860" cy="83003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87107" y="656457"/>
            <a:ext cx="15966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800" dirty="0" smtClean="0">
                <a:solidFill>
                  <a:srgbClr val="FF0000"/>
                </a:solidFill>
              </a:rPr>
              <a:t>（</a:t>
            </a:r>
            <a:r>
              <a:rPr lang="ja-JP" altLang="en-US" sz="800" dirty="0" smtClean="0">
                <a:solidFill>
                  <a:srgbClr val="FF0000"/>
                </a:solidFill>
              </a:rPr>
              <a:t>◇ ◇ ◇ </a:t>
            </a:r>
            <a:r>
              <a:rPr lang="ja-JP" altLang="ja-JP" sz="800" dirty="0" smtClean="0">
                <a:solidFill>
                  <a:srgbClr val="FF0000"/>
                </a:solidFill>
              </a:rPr>
              <a:t>）</a:t>
            </a:r>
            <a:r>
              <a:rPr lang="ja-JP" altLang="ja-JP" sz="800" dirty="0">
                <a:solidFill>
                  <a:srgbClr val="FF0000"/>
                </a:solidFill>
              </a:rPr>
              <a:t>△△△△－□□□□ 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2021923" y="835140"/>
            <a:ext cx="88860" cy="83003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1244662" y="832819"/>
            <a:ext cx="88860" cy="83003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97006" y="881279"/>
            <a:ext cx="15966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800" dirty="0"/>
              <a:t> </a:t>
            </a:r>
            <a:r>
              <a:rPr lang="en-US" altLang="ja-JP" sz="800" dirty="0" smtClean="0">
                <a:solidFill>
                  <a:srgbClr val="FF0000"/>
                </a:solidFill>
              </a:rPr>
              <a:t>saburogaimu@xxxxxx.ne.us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2" name="円/楕円 21"/>
          <p:cNvSpPr/>
          <p:nvPr/>
        </p:nvSpPr>
        <p:spPr>
          <a:xfrm>
            <a:off x="1090827" y="952461"/>
            <a:ext cx="134492" cy="83003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90431" y="1008517"/>
            <a:ext cx="1636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</a:rPr>
              <a:t>ニューヨーク日本人補習授業校</a:t>
            </a:r>
            <a:endParaRPr lang="en-US" altLang="ja-JP" sz="800" dirty="0" smtClean="0">
              <a:solidFill>
                <a:srgbClr val="FF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030139" y="1351879"/>
            <a:ext cx="508374" cy="220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+mn-ea"/>
              </a:rPr>
              <a:t>２０１７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493276" y="1349438"/>
            <a:ext cx="378595" cy="220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+mn-ea"/>
              </a:rPr>
              <a:t>１２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805488" y="1349438"/>
            <a:ext cx="378595" cy="220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+mn-ea"/>
              </a:rPr>
              <a:t>３１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196447" y="1380450"/>
            <a:ext cx="48033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00" dirty="0" smtClean="0">
                <a:solidFill>
                  <a:srgbClr val="FF0000"/>
                </a:solidFill>
                <a:latin typeface="+mn-ea"/>
              </a:rPr>
              <a:t>(</a:t>
            </a:r>
            <a:r>
              <a:rPr kumimoji="1" lang="ja-JP" altLang="en-US" sz="500" dirty="0" smtClean="0">
                <a:solidFill>
                  <a:srgbClr val="FF0000"/>
                </a:solidFill>
                <a:latin typeface="+mn-ea"/>
              </a:rPr>
              <a:t>未定</a:t>
            </a:r>
            <a:r>
              <a:rPr kumimoji="1" lang="en-US" altLang="ja-JP" sz="500" dirty="0" smtClean="0">
                <a:solidFill>
                  <a:srgbClr val="FF0000"/>
                </a:solidFill>
                <a:latin typeface="+mn-ea"/>
              </a:rPr>
              <a:t>)</a:t>
            </a:r>
            <a:endParaRPr kumimoji="1" lang="ja-JP" altLang="en-US" sz="5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819335" y="1349438"/>
            <a:ext cx="508374" cy="220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+mn-ea"/>
              </a:rPr>
              <a:t>２０１３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261237" y="1349439"/>
            <a:ext cx="359382" cy="220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+mn-ea"/>
              </a:rPr>
              <a:t>０９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566244" y="1349440"/>
            <a:ext cx="359382" cy="220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+mn-ea"/>
              </a:rPr>
              <a:t>０４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38329" y="1289669"/>
            <a:ext cx="184927" cy="410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solidFill>
                  <a:srgbClr val="FF0000"/>
                </a:solidFill>
                <a:latin typeface="+mn-ea"/>
              </a:rPr>
              <a:t>M</a:t>
            </a:r>
          </a:p>
          <a:p>
            <a:endParaRPr kumimoji="1" lang="ja-JP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60815" y="1289671"/>
            <a:ext cx="184927" cy="252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rgbClr val="FF0000"/>
                </a:solidFill>
                <a:latin typeface="+mn-ea"/>
              </a:rPr>
              <a:t>Ｑ</a:t>
            </a:r>
            <a:endParaRPr kumimoji="1" lang="ja-JP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85783" y="1296995"/>
            <a:ext cx="1849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rgbClr val="FF0000"/>
                </a:solidFill>
                <a:latin typeface="+mn-ea"/>
              </a:rPr>
              <a:t>１</a:t>
            </a:r>
            <a:endParaRPr kumimoji="1" lang="ja-JP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905865" y="1296995"/>
            <a:ext cx="184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rgbClr val="FF0000"/>
                </a:solidFill>
                <a:latin typeface="+mn-ea"/>
              </a:rPr>
              <a:t>１</a:t>
            </a:r>
            <a:endParaRPr kumimoji="1" lang="en-US" altLang="ja-JP" sz="1000" dirty="0" smtClean="0">
              <a:solidFill>
                <a:srgbClr val="FF0000"/>
              </a:solidFill>
              <a:latin typeface="+mn-ea"/>
            </a:endParaRPr>
          </a:p>
          <a:p>
            <a:endParaRPr kumimoji="1" lang="ja-JP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023549" y="1296994"/>
            <a:ext cx="1849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rgbClr val="FF0000"/>
                </a:solidFill>
                <a:latin typeface="+mn-ea"/>
              </a:rPr>
              <a:t>１</a:t>
            </a:r>
            <a:endParaRPr kumimoji="1" lang="ja-JP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146032" y="1294553"/>
            <a:ext cx="184927" cy="252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rgbClr val="FF0000"/>
                </a:solidFill>
                <a:latin typeface="+mn-ea"/>
              </a:rPr>
              <a:t>１</a:t>
            </a:r>
            <a:endParaRPr kumimoji="1" lang="ja-JP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275721" y="1294553"/>
            <a:ext cx="1849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rgbClr val="FF0000"/>
                </a:solidFill>
                <a:latin typeface="+mn-ea"/>
              </a:rPr>
              <a:t>１</a:t>
            </a:r>
            <a:endParaRPr kumimoji="1" lang="ja-JP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395803" y="1292112"/>
            <a:ext cx="184927" cy="252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rgbClr val="FF0000"/>
                </a:solidFill>
                <a:latin typeface="+mn-ea"/>
              </a:rPr>
              <a:t>１</a:t>
            </a:r>
            <a:endParaRPr kumimoji="1" lang="ja-JP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513484" y="1294553"/>
            <a:ext cx="1849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rgbClr val="FF0000"/>
                </a:solidFill>
                <a:latin typeface="+mn-ea"/>
              </a:rPr>
              <a:t>１</a:t>
            </a:r>
            <a:endParaRPr kumimoji="1" lang="ja-JP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988664" y="1145131"/>
            <a:ext cx="9354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>
                <a:solidFill>
                  <a:srgbClr val="FF0000"/>
                </a:solidFill>
              </a:rPr>
              <a:t>(213)△△△-</a:t>
            </a:r>
            <a:r>
              <a:rPr lang="en-US" altLang="ja-JP" sz="600" dirty="0" smtClean="0">
                <a:solidFill>
                  <a:srgbClr val="FF0000"/>
                </a:solidFill>
              </a:rPr>
              <a:t>□□□□</a:t>
            </a:r>
            <a:endParaRPr kumimoji="1" lang="ja-JP" altLang="en-US" sz="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77026" y="1690435"/>
            <a:ext cx="271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solidFill>
                  <a:srgbClr val="FF0000"/>
                </a:solidFill>
                <a:latin typeface="+mn-ea"/>
              </a:rPr>
              <a:t>二女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384320" y="1571375"/>
            <a:ext cx="720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dirty="0">
                <a:solidFill>
                  <a:srgbClr val="FF0000"/>
                </a:solidFill>
                <a:latin typeface="+mn-ea"/>
              </a:rPr>
              <a:t>ＧＡＩＭＵ</a:t>
            </a:r>
            <a:endParaRPr kumimoji="1" lang="ja-JP" altLang="en-US" sz="1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367774" y="1571375"/>
            <a:ext cx="873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  <a:latin typeface="+mn-ea"/>
              </a:rPr>
              <a:t>ＦＵＭＩ</a:t>
            </a:r>
            <a:endParaRPr kumimoji="1" lang="ja-JP" altLang="en-US" sz="1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477179" y="1785683"/>
            <a:ext cx="5377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srgbClr val="FF0000"/>
                </a:solidFill>
                <a:latin typeface="+mn-ea"/>
              </a:rPr>
              <a:t>外務</a:t>
            </a:r>
            <a:endParaRPr kumimoji="1" lang="ja-JP" altLang="en-US" sz="1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427311" y="1785684"/>
            <a:ext cx="5377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srgbClr val="FF0000"/>
                </a:solidFill>
                <a:latin typeface="+mn-ea"/>
              </a:rPr>
              <a:t>二美</a:t>
            </a:r>
            <a:endParaRPr kumimoji="1" lang="ja-JP" altLang="en-US" sz="1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406455" y="1613004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+mn-ea"/>
              </a:rPr>
              <a:t>２００８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808883" y="1613004"/>
            <a:ext cx="3848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+mn-ea"/>
              </a:rPr>
              <a:t>１１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080343" y="1613005"/>
            <a:ext cx="3848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+mn-ea"/>
              </a:rPr>
              <a:t>０９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0" name="円/楕円 49"/>
          <p:cNvSpPr/>
          <p:nvPr/>
        </p:nvSpPr>
        <p:spPr>
          <a:xfrm>
            <a:off x="3327005" y="1931177"/>
            <a:ext cx="88105" cy="80967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円/楕円 50"/>
          <p:cNvSpPr/>
          <p:nvPr/>
        </p:nvSpPr>
        <p:spPr>
          <a:xfrm>
            <a:off x="3536556" y="1828794"/>
            <a:ext cx="88105" cy="80967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986651" y="2371470"/>
            <a:ext cx="128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>
                <a:solidFill>
                  <a:srgbClr val="FF0000"/>
                </a:solidFill>
              </a:rPr>
              <a:t>Central Pork Kindergarten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039724" y="2722668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+mn-ea"/>
              </a:rPr>
              <a:t>２０１７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456433" y="2720287"/>
            <a:ext cx="3753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+mn-ea"/>
              </a:rPr>
              <a:t>１２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765993" y="2720287"/>
            <a:ext cx="3753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+mn-ea"/>
              </a:rPr>
              <a:t>３１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193765" y="2744096"/>
            <a:ext cx="47625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00" dirty="0" smtClean="0">
                <a:solidFill>
                  <a:srgbClr val="FF0000"/>
                </a:solidFill>
                <a:latin typeface="+mn-ea"/>
              </a:rPr>
              <a:t>(</a:t>
            </a:r>
            <a:r>
              <a:rPr kumimoji="1" lang="ja-JP" altLang="en-US" sz="500" dirty="0" smtClean="0">
                <a:solidFill>
                  <a:srgbClr val="FF0000"/>
                </a:solidFill>
                <a:latin typeface="+mn-ea"/>
              </a:rPr>
              <a:t>未定</a:t>
            </a:r>
            <a:r>
              <a:rPr kumimoji="1" lang="en-US" altLang="ja-JP" sz="500" dirty="0" smtClean="0">
                <a:solidFill>
                  <a:srgbClr val="FF0000"/>
                </a:solidFill>
                <a:latin typeface="+mn-ea"/>
              </a:rPr>
              <a:t>)</a:t>
            </a:r>
            <a:endParaRPr kumimoji="1" lang="ja-JP" altLang="en-US" sz="5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796711" y="2720287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+mn-ea"/>
              </a:rPr>
              <a:t>２０１３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234859" y="2720288"/>
            <a:ext cx="3563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+mn-ea"/>
              </a:rPr>
              <a:t>０９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537276" y="2720289"/>
            <a:ext cx="3563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+mn-ea"/>
              </a:rPr>
              <a:t>０４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40952" y="2661984"/>
            <a:ext cx="183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solidFill>
                  <a:srgbClr val="FF0000"/>
                </a:solidFill>
                <a:latin typeface="+mn-ea"/>
              </a:rPr>
              <a:t>M</a:t>
            </a:r>
          </a:p>
          <a:p>
            <a:endParaRPr kumimoji="1" lang="ja-JP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55255" y="2659605"/>
            <a:ext cx="1833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rgbClr val="FF0000"/>
                </a:solidFill>
                <a:latin typeface="+mn-ea"/>
              </a:rPr>
              <a:t>Ｑ</a:t>
            </a:r>
            <a:endParaRPr kumimoji="1" lang="ja-JP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90986" y="2664368"/>
            <a:ext cx="1833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solidFill>
                  <a:srgbClr val="FF0000"/>
                </a:solidFill>
                <a:latin typeface="+mn-ea"/>
              </a:rPr>
              <a:t>1</a:t>
            </a:r>
            <a:endParaRPr kumimoji="1" lang="ja-JP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919572" y="2661987"/>
            <a:ext cx="1833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solidFill>
                  <a:srgbClr val="FF0000"/>
                </a:solidFill>
                <a:latin typeface="+mn-ea"/>
              </a:rPr>
              <a:t>1</a:t>
            </a:r>
            <a:endParaRPr kumimoji="1" lang="ja-JP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052923" y="2661986"/>
            <a:ext cx="1833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solidFill>
                  <a:srgbClr val="FF0000"/>
                </a:solidFill>
                <a:latin typeface="+mn-ea"/>
              </a:rPr>
              <a:t>1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171985" y="2661986"/>
            <a:ext cx="1833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solidFill>
                  <a:srgbClr val="FF0000"/>
                </a:solidFill>
                <a:latin typeface="+mn-ea"/>
              </a:rPr>
              <a:t>1</a:t>
            </a:r>
            <a:endParaRPr kumimoji="1" lang="ja-JP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288667" y="2661986"/>
            <a:ext cx="1833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solidFill>
                  <a:srgbClr val="FF0000"/>
                </a:solidFill>
                <a:latin typeface="+mn-ea"/>
              </a:rPr>
              <a:t>1</a:t>
            </a:r>
            <a:endParaRPr kumimoji="1" lang="ja-JP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1412491" y="2661986"/>
            <a:ext cx="1833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solidFill>
                  <a:srgbClr val="FF0000"/>
                </a:solidFill>
                <a:latin typeface="+mn-ea"/>
              </a:rPr>
              <a:t>1</a:t>
            </a:r>
            <a:endParaRPr kumimoji="1" lang="ja-JP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526792" y="2659605"/>
            <a:ext cx="1833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solidFill>
                  <a:srgbClr val="FF0000"/>
                </a:solidFill>
                <a:latin typeface="+mn-ea"/>
              </a:rPr>
              <a:t>2</a:t>
            </a:r>
            <a:endParaRPr kumimoji="1" lang="ja-JP" altLang="en-US" sz="1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991045" y="2514350"/>
            <a:ext cx="9354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>
                <a:solidFill>
                  <a:srgbClr val="FF0000"/>
                </a:solidFill>
              </a:rPr>
              <a:t>(213)△△△-</a:t>
            </a:r>
            <a:r>
              <a:rPr lang="en-US" altLang="ja-JP" sz="600" dirty="0" smtClean="0">
                <a:solidFill>
                  <a:srgbClr val="FF0000"/>
                </a:solidFill>
              </a:rPr>
              <a:t>□□□□</a:t>
            </a:r>
            <a:endParaRPr kumimoji="1" lang="ja-JP" altLang="en-US" sz="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677088" y="2992977"/>
            <a:ext cx="7826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</a:rPr>
              <a:t>ニューヨーク</a:t>
            </a:r>
            <a:endParaRPr lang="en-US" altLang="ja-JP" sz="800" dirty="0" smtClean="0">
              <a:solidFill>
                <a:srgbClr val="FF0000"/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829488" y="3145377"/>
            <a:ext cx="5063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</a:rPr>
              <a:t>　　　　</a:t>
            </a:r>
            <a:endParaRPr lang="en-US" altLang="ja-JP" sz="800" dirty="0" smtClean="0">
              <a:solidFill>
                <a:srgbClr val="FF0000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829488" y="3145377"/>
            <a:ext cx="439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strike="dblStrike" dirty="0" smtClean="0">
                <a:solidFill>
                  <a:srgbClr val="FF0000"/>
                </a:solidFill>
              </a:rPr>
              <a:t>　　　</a:t>
            </a:r>
            <a:endParaRPr lang="en-US" altLang="ja-JP" sz="800" strike="dblStrike" dirty="0" smtClean="0">
              <a:solidFill>
                <a:srgbClr val="FF0000"/>
              </a:solidFill>
            </a:endParaRPr>
          </a:p>
        </p:txBody>
      </p:sp>
      <p:cxnSp>
        <p:nvCxnSpPr>
          <p:cNvPr id="79" name="直線コネクタ 78"/>
          <p:cNvCxnSpPr/>
          <p:nvPr/>
        </p:nvCxnSpPr>
        <p:spPr>
          <a:xfrm flipV="1">
            <a:off x="1531144" y="3090863"/>
            <a:ext cx="319087" cy="47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>
            <a:off x="1533525" y="3119438"/>
            <a:ext cx="3190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テキスト ボックス 83"/>
          <p:cNvSpPr txBox="1"/>
          <p:nvPr/>
        </p:nvSpPr>
        <p:spPr>
          <a:xfrm>
            <a:off x="3342127" y="2989356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+mn-ea"/>
              </a:rPr>
              <a:t>２０１４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3806456" y="2989356"/>
            <a:ext cx="3753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+mn-ea"/>
              </a:rPr>
              <a:t>０９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4161259" y="2994120"/>
            <a:ext cx="3753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+mn-ea"/>
              </a:rPr>
              <a:t>１５</a:t>
            </a:r>
            <a:endParaRPr kumimoji="1" lang="ja-JP" altLang="en-US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349256" y="3241769"/>
            <a:ext cx="9369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i="1" dirty="0" smtClean="0">
                <a:solidFill>
                  <a:srgbClr val="FF0000"/>
                </a:solidFill>
                <a:latin typeface="HGS行書体" pitchFamily="66" charset="-128"/>
                <a:ea typeface="HGS行書体" pitchFamily="66" charset="-128"/>
              </a:rPr>
              <a:t>外務　一郎</a:t>
            </a:r>
            <a:endParaRPr kumimoji="1" lang="ja-JP" altLang="en-US" sz="1000" i="1" dirty="0">
              <a:solidFill>
                <a:srgbClr val="FF0000"/>
              </a:solidFill>
              <a:latin typeface="HGS行書体" pitchFamily="66" charset="-128"/>
              <a:ea typeface="HGS行書体" pitchFamily="66" charset="-128"/>
            </a:endParaRPr>
          </a:p>
        </p:txBody>
      </p:sp>
      <p:cxnSp>
        <p:nvCxnSpPr>
          <p:cNvPr id="89" name="直線コネクタ 88"/>
          <p:cNvCxnSpPr/>
          <p:nvPr/>
        </p:nvCxnSpPr>
        <p:spPr>
          <a:xfrm>
            <a:off x="4000500" y="616744"/>
            <a:ext cx="21431" cy="428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 flipV="1">
            <a:off x="4019550" y="619125"/>
            <a:ext cx="21431" cy="4048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テキスト ボックス 77"/>
          <p:cNvSpPr txBox="1"/>
          <p:nvPr/>
        </p:nvSpPr>
        <p:spPr>
          <a:xfrm>
            <a:off x="5179226" y="471491"/>
            <a:ext cx="3471864" cy="24622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旅券の記載どおりに記入</a:t>
            </a:r>
            <a:r>
              <a:rPr lang="ja-JP" altLang="en-US" sz="1000" dirty="0" smtClean="0"/>
              <a:t>　（届出本人欄は必ず日本人とする）</a:t>
            </a:r>
            <a:endParaRPr kumimoji="1" lang="ja-JP" altLang="en-US" sz="1000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179202" y="743297"/>
            <a:ext cx="2305067" cy="24622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日本国籍を</a:t>
            </a:r>
            <a:r>
              <a:rPr kumimoji="1" lang="ja-JP" altLang="en-US" sz="1000" dirty="0" smtClean="0">
                <a:solidFill>
                  <a:srgbClr val="FF0000"/>
                </a:solidFill>
              </a:rPr>
              <a:t>所持していない</a:t>
            </a:r>
            <a:r>
              <a:rPr kumimoji="1" lang="ja-JP" altLang="en-US" sz="1000" dirty="0" smtClean="0"/>
              <a:t>場合チェック</a:t>
            </a:r>
            <a:endParaRPr kumimoji="1" lang="ja-JP" altLang="en-US" sz="1000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179229" y="1019568"/>
            <a:ext cx="2428873" cy="24622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在留国の国籍を所持している場合チェック</a:t>
            </a:r>
            <a:endParaRPr kumimoji="1" lang="ja-JP" altLang="en-US" sz="10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5178564" y="1297258"/>
            <a:ext cx="3067707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該当する数字を○で囲む</a:t>
            </a:r>
            <a:endParaRPr kumimoji="1" lang="en-US" altLang="ja-JP" sz="1000" dirty="0" smtClean="0"/>
          </a:p>
          <a:p>
            <a:r>
              <a:rPr lang="ja-JP" altLang="en-US" sz="1000" dirty="0" smtClean="0"/>
              <a:t>　（永住は自らの意思により希望している場合でも可）</a:t>
            </a:r>
            <a:endParaRPr kumimoji="1" lang="ja-JP" altLang="en-US" sz="1000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179427" y="1729693"/>
            <a:ext cx="2013693" cy="24622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戸籍に記載されている氏名を記入</a:t>
            </a:r>
            <a:endParaRPr kumimoji="1" lang="ja-JP" altLang="en-US" sz="1000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5179219" y="2002780"/>
            <a:ext cx="2907509" cy="55399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+mn-ea"/>
              </a:rPr>
              <a:t>滞在予定期間を記入　（日付は末日で可）</a:t>
            </a:r>
            <a:endParaRPr kumimoji="1" lang="en-US" altLang="ja-JP" sz="1000" dirty="0" smtClean="0"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　</a:t>
            </a:r>
            <a:r>
              <a:rPr kumimoji="1" lang="ja-JP" altLang="en-US" sz="1000" dirty="0" smtClean="0">
                <a:latin typeface="+mn-ea"/>
              </a:rPr>
              <a:t>（未定でも現時点でのとりあえずの日付を記入）</a:t>
            </a:r>
          </a:p>
          <a:p>
            <a:r>
              <a:rPr lang="ja-JP" altLang="en-US" sz="1000" dirty="0" smtClean="0">
                <a:latin typeface="+mn-ea"/>
              </a:rPr>
              <a:t>　（永住を希望の方は２９９９年１２月３１日と記入）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5178831" y="4031411"/>
            <a:ext cx="1795852" cy="24622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在留地に到着した日付を記入</a:t>
            </a:r>
            <a:endParaRPr kumimoji="1" lang="ja-JP" altLang="en-US" sz="1000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5178627" y="4299767"/>
            <a:ext cx="2931912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+mn-ea"/>
              </a:rPr>
              <a:t>現在所持している日本の旅券</a:t>
            </a:r>
            <a:r>
              <a:rPr kumimoji="1" lang="en-US" altLang="ja-JP" sz="1000" dirty="0" smtClean="0">
                <a:latin typeface="+mn-ea"/>
              </a:rPr>
              <a:t>(</a:t>
            </a:r>
            <a:r>
              <a:rPr kumimoji="1" lang="ja-JP" altLang="en-US" sz="1000" dirty="0" smtClean="0">
                <a:latin typeface="+mn-ea"/>
              </a:rPr>
              <a:t>ﾊﾟｽﾎﾟｰﾄ</a:t>
            </a:r>
            <a:r>
              <a:rPr kumimoji="1" lang="en-US" altLang="ja-JP" sz="1000" dirty="0" smtClean="0">
                <a:latin typeface="+mn-ea"/>
              </a:rPr>
              <a:t>)</a:t>
            </a:r>
            <a:r>
              <a:rPr kumimoji="1" lang="ja-JP" altLang="en-US" sz="1000" dirty="0" smtClean="0">
                <a:latin typeface="+mn-ea"/>
              </a:rPr>
              <a:t>番号を記入</a:t>
            </a:r>
            <a:endParaRPr kumimoji="1" lang="en-US" altLang="ja-JP" sz="1000" dirty="0" smtClean="0"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　</a:t>
            </a:r>
            <a:r>
              <a:rPr kumimoji="1" lang="ja-JP" altLang="en-US" sz="1000" dirty="0" smtClean="0">
                <a:latin typeface="+mn-ea"/>
              </a:rPr>
              <a:t>（日本旅券を所持していない場合は記入不要）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5178626" y="2587610"/>
            <a:ext cx="3581993" cy="55399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+mn-ea"/>
              </a:rPr>
              <a:t>携帯番号を記入し，ショートメール</a:t>
            </a:r>
            <a:r>
              <a:rPr lang="en-US" altLang="ja-JP" sz="1000" dirty="0" smtClean="0">
                <a:latin typeface="+mn-ea"/>
              </a:rPr>
              <a:t>(SMS)</a:t>
            </a:r>
            <a:r>
              <a:rPr lang="ja-JP" altLang="en-US" sz="1000" dirty="0" smtClean="0">
                <a:latin typeface="+mn-ea"/>
              </a:rPr>
              <a:t>の機能があるかないか，日本語環境があるかないかについて</a:t>
            </a:r>
            <a:r>
              <a:rPr lang="ja-JP" altLang="en-US" sz="1000" dirty="0" smtClean="0"/>
              <a:t>該当を○で囲む</a:t>
            </a:r>
            <a:endParaRPr kumimoji="1" lang="en-US" altLang="ja-JP" sz="1000" dirty="0" smtClean="0"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　</a:t>
            </a:r>
            <a:r>
              <a:rPr kumimoji="1" lang="ja-JP" altLang="en-US" sz="1000" dirty="0" smtClean="0">
                <a:latin typeface="+mn-ea"/>
              </a:rPr>
              <a:t>（日本から持ち込んでいる携帯電話でも使用中であれば記入）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5178626" y="3173414"/>
            <a:ext cx="3327199" cy="55399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+mn-ea"/>
              </a:rPr>
              <a:t>メールアドレスを記入し，自宅パソコン等で使用している</a:t>
            </a:r>
          </a:p>
          <a:p>
            <a:r>
              <a:rPr lang="ja-JP" altLang="en-US" sz="1000" dirty="0" smtClean="0">
                <a:latin typeface="+mn-ea"/>
              </a:rPr>
              <a:t>個人アドレスはＰＣ，携帯電話用アドレスは携帯を○で囲む</a:t>
            </a:r>
            <a:endParaRPr kumimoji="1" lang="en-US" altLang="ja-JP" sz="1000" dirty="0" smtClean="0"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　</a:t>
            </a:r>
            <a:r>
              <a:rPr kumimoji="1" lang="ja-JP" altLang="en-US" sz="1000" dirty="0" smtClean="0">
                <a:latin typeface="+mn-ea"/>
              </a:rPr>
              <a:t>（緊急事態の連絡をより確実にするため双方ともに記入）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5178628" y="3756797"/>
            <a:ext cx="2446136" cy="24622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+mn-ea"/>
              </a:rPr>
              <a:t>学校など自宅以外の日中の連絡先を記入</a:t>
            </a:r>
            <a:endParaRPr kumimoji="1" lang="ja-JP" altLang="en-US" sz="1000" dirty="0">
              <a:latin typeface="+mn-ea"/>
            </a:endParaRPr>
          </a:p>
        </p:txBody>
      </p:sp>
      <p:cxnSp>
        <p:nvCxnSpPr>
          <p:cNvPr id="97" name="直線矢印コネクタ 96"/>
          <p:cNvCxnSpPr>
            <a:stCxn id="9" idx="3"/>
            <a:endCxn id="78" idx="1"/>
          </p:cNvCxnSpPr>
          <p:nvPr/>
        </p:nvCxnSpPr>
        <p:spPr>
          <a:xfrm>
            <a:off x="2110448" y="376781"/>
            <a:ext cx="3068778" cy="217821"/>
          </a:xfrm>
          <a:prstGeom prst="straightConnector1">
            <a:avLst/>
          </a:prstGeom>
          <a:ln w="12700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>
            <a:endCxn id="80" idx="1"/>
          </p:cNvCxnSpPr>
          <p:nvPr/>
        </p:nvCxnSpPr>
        <p:spPr>
          <a:xfrm>
            <a:off x="4026694" y="540544"/>
            <a:ext cx="1152508" cy="325864"/>
          </a:xfrm>
          <a:prstGeom prst="straightConnector1">
            <a:avLst/>
          </a:prstGeom>
          <a:ln w="12700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/>
          <p:nvPr/>
        </p:nvCxnSpPr>
        <p:spPr>
          <a:xfrm>
            <a:off x="4036219" y="642938"/>
            <a:ext cx="1147772" cy="504504"/>
          </a:xfrm>
          <a:prstGeom prst="straightConnector1">
            <a:avLst/>
          </a:prstGeom>
          <a:ln w="12700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矢印コネクタ 105"/>
          <p:cNvCxnSpPr/>
          <p:nvPr/>
        </p:nvCxnSpPr>
        <p:spPr>
          <a:xfrm>
            <a:off x="3829050" y="623888"/>
            <a:ext cx="1352561" cy="849784"/>
          </a:xfrm>
          <a:prstGeom prst="straightConnector1">
            <a:avLst/>
          </a:prstGeom>
          <a:ln w="12700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矢印コネクタ 107"/>
          <p:cNvCxnSpPr>
            <a:endCxn id="88" idx="1"/>
          </p:cNvCxnSpPr>
          <p:nvPr/>
        </p:nvCxnSpPr>
        <p:spPr>
          <a:xfrm>
            <a:off x="2162175" y="588169"/>
            <a:ext cx="3017252" cy="1264635"/>
          </a:xfrm>
          <a:prstGeom prst="straightConnector1">
            <a:avLst/>
          </a:prstGeom>
          <a:ln w="12700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矢印コネクタ 109"/>
          <p:cNvCxnSpPr>
            <a:endCxn id="94" idx="1"/>
          </p:cNvCxnSpPr>
          <p:nvPr/>
        </p:nvCxnSpPr>
        <p:spPr>
          <a:xfrm>
            <a:off x="2397919" y="833438"/>
            <a:ext cx="2780707" cy="2031171"/>
          </a:xfrm>
          <a:prstGeom prst="straightConnector1">
            <a:avLst/>
          </a:prstGeom>
          <a:ln w="12700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矢印コネクタ 113"/>
          <p:cNvCxnSpPr>
            <a:endCxn id="95" idx="1"/>
          </p:cNvCxnSpPr>
          <p:nvPr/>
        </p:nvCxnSpPr>
        <p:spPr>
          <a:xfrm>
            <a:off x="2500313" y="997744"/>
            <a:ext cx="2678313" cy="2452669"/>
          </a:xfrm>
          <a:prstGeom prst="straightConnector1">
            <a:avLst/>
          </a:prstGeom>
          <a:ln w="12700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矢印コネクタ 115"/>
          <p:cNvCxnSpPr>
            <a:endCxn id="96" idx="1"/>
          </p:cNvCxnSpPr>
          <p:nvPr/>
        </p:nvCxnSpPr>
        <p:spPr>
          <a:xfrm>
            <a:off x="2478881" y="1116806"/>
            <a:ext cx="2699747" cy="2763102"/>
          </a:xfrm>
          <a:prstGeom prst="straightConnector1">
            <a:avLst/>
          </a:prstGeom>
          <a:ln w="12700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矢印コネクタ 123"/>
          <p:cNvCxnSpPr>
            <a:stCxn id="24" idx="3"/>
            <a:endCxn id="90" idx="1"/>
          </p:cNvCxnSpPr>
          <p:nvPr/>
        </p:nvCxnSpPr>
        <p:spPr>
          <a:xfrm>
            <a:off x="3538513" y="1462310"/>
            <a:ext cx="1640706" cy="817469"/>
          </a:xfrm>
          <a:prstGeom prst="straightConnector1">
            <a:avLst/>
          </a:prstGeom>
          <a:ln w="12700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矢印コネクタ 130"/>
          <p:cNvCxnSpPr>
            <a:stCxn id="29" idx="0"/>
            <a:endCxn id="92" idx="1"/>
          </p:cNvCxnSpPr>
          <p:nvPr/>
        </p:nvCxnSpPr>
        <p:spPr>
          <a:xfrm>
            <a:off x="2440928" y="1349439"/>
            <a:ext cx="2737903" cy="2805083"/>
          </a:xfrm>
          <a:prstGeom prst="straightConnector1">
            <a:avLst/>
          </a:prstGeom>
          <a:ln w="12700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矢印コネクタ 133"/>
          <p:cNvCxnSpPr>
            <a:stCxn id="39" idx="1"/>
            <a:endCxn id="93" idx="1"/>
          </p:cNvCxnSpPr>
          <p:nvPr/>
        </p:nvCxnSpPr>
        <p:spPr>
          <a:xfrm>
            <a:off x="1513484" y="1417664"/>
            <a:ext cx="3665143" cy="3082158"/>
          </a:xfrm>
          <a:prstGeom prst="straightConnector1">
            <a:avLst/>
          </a:prstGeom>
          <a:ln w="12700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テキスト ボックス 136"/>
          <p:cNvSpPr txBox="1"/>
          <p:nvPr/>
        </p:nvSpPr>
        <p:spPr>
          <a:xfrm>
            <a:off x="5188153" y="5404667"/>
            <a:ext cx="1879398" cy="24622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+mn-ea"/>
              </a:rPr>
              <a:t>在留届を提出する日付を記入</a:t>
            </a:r>
            <a:endParaRPr kumimoji="1" lang="ja-JP" altLang="en-US" sz="1000" dirty="0">
              <a:latin typeface="+mn-ea"/>
            </a:endParaRPr>
          </a:p>
        </p:txBody>
      </p:sp>
      <p:cxnSp>
        <p:nvCxnSpPr>
          <p:cNvPr id="139" name="直線矢印コネクタ 138"/>
          <p:cNvCxnSpPr>
            <a:stCxn id="85" idx="1"/>
            <a:endCxn id="137" idx="1"/>
          </p:cNvCxnSpPr>
          <p:nvPr/>
        </p:nvCxnSpPr>
        <p:spPr>
          <a:xfrm>
            <a:off x="3806456" y="3097078"/>
            <a:ext cx="1381697" cy="2430700"/>
          </a:xfrm>
          <a:prstGeom prst="straightConnector1">
            <a:avLst/>
          </a:prstGeom>
          <a:ln w="12700">
            <a:solidFill>
              <a:srgbClr val="FFC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テキスト ボックス 144"/>
          <p:cNvSpPr txBox="1"/>
          <p:nvPr/>
        </p:nvSpPr>
        <p:spPr>
          <a:xfrm>
            <a:off x="5188169" y="5680879"/>
            <a:ext cx="1934150" cy="40011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+mn-ea"/>
              </a:rPr>
              <a:t>届出人本人の署名</a:t>
            </a:r>
          </a:p>
          <a:p>
            <a:r>
              <a:rPr lang="ja-JP" altLang="en-US" sz="1000" dirty="0" smtClean="0">
                <a:latin typeface="+mn-ea"/>
              </a:rPr>
              <a:t>　（成人同居家族の署名でも可）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5188153" y="6119041"/>
            <a:ext cx="1591266" cy="24622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+mn-ea"/>
              </a:rPr>
              <a:t>提出先在外公館名を記入</a:t>
            </a:r>
            <a:endParaRPr kumimoji="1" lang="ja-JP" altLang="en-US" sz="1000" dirty="0">
              <a:latin typeface="+mn-ea"/>
            </a:endParaRPr>
          </a:p>
        </p:txBody>
      </p:sp>
      <p:cxnSp>
        <p:nvCxnSpPr>
          <p:cNvPr id="147" name="直線矢印コネクタ 146"/>
          <p:cNvCxnSpPr/>
          <p:nvPr/>
        </p:nvCxnSpPr>
        <p:spPr>
          <a:xfrm>
            <a:off x="3724275" y="3381375"/>
            <a:ext cx="1463879" cy="2522634"/>
          </a:xfrm>
          <a:prstGeom prst="straightConnector1">
            <a:avLst/>
          </a:prstGeom>
          <a:ln w="12700">
            <a:solidFill>
              <a:srgbClr val="FFC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矢印コネクタ 148"/>
          <p:cNvCxnSpPr>
            <a:endCxn id="153" idx="1"/>
          </p:cNvCxnSpPr>
          <p:nvPr/>
        </p:nvCxnSpPr>
        <p:spPr>
          <a:xfrm>
            <a:off x="440532" y="550070"/>
            <a:ext cx="4738688" cy="4304919"/>
          </a:xfrm>
          <a:prstGeom prst="straightConnector1">
            <a:avLst/>
          </a:prstGeom>
          <a:ln w="12700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テキスト ボックス 152"/>
          <p:cNvSpPr txBox="1"/>
          <p:nvPr/>
        </p:nvSpPr>
        <p:spPr>
          <a:xfrm>
            <a:off x="5179220" y="4731878"/>
            <a:ext cx="1550194" cy="24622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届出本人との続柄を記入</a:t>
            </a:r>
            <a:endParaRPr kumimoji="1" lang="ja-JP" altLang="en-US" sz="1000" dirty="0"/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4957765" y="197989"/>
            <a:ext cx="871549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/>
              <a:t>【</a:t>
            </a:r>
            <a:r>
              <a:rPr kumimoji="1" lang="ja-JP" altLang="en-US" sz="1000" dirty="0" smtClean="0"/>
              <a:t>同居家族</a:t>
            </a:r>
            <a:r>
              <a:rPr kumimoji="1" lang="en-US" altLang="ja-JP" sz="1000" dirty="0" smtClean="0"/>
              <a:t>】</a:t>
            </a:r>
            <a:endParaRPr kumimoji="1" lang="ja-JP" altLang="en-US" sz="1000" dirty="0"/>
          </a:p>
        </p:txBody>
      </p:sp>
      <p:sp>
        <p:nvSpPr>
          <p:cNvPr id="165" name="テキスト ボックス 164"/>
          <p:cNvSpPr txBox="1"/>
          <p:nvPr/>
        </p:nvSpPr>
        <p:spPr>
          <a:xfrm>
            <a:off x="4957765" y="5084314"/>
            <a:ext cx="100488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/>
              <a:t>【</a:t>
            </a:r>
            <a:r>
              <a:rPr kumimoji="1" lang="ja-JP" altLang="en-US" sz="1000" dirty="0" smtClean="0"/>
              <a:t>届出人記入</a:t>
            </a:r>
            <a:r>
              <a:rPr kumimoji="1" lang="en-US" altLang="ja-JP" sz="1000" dirty="0" smtClean="0"/>
              <a:t>】</a:t>
            </a:r>
            <a:endParaRPr kumimoji="1" lang="ja-JP" altLang="en-US" sz="1000" dirty="0"/>
          </a:p>
        </p:txBody>
      </p:sp>
      <p:sp>
        <p:nvSpPr>
          <p:cNvPr id="107" name="正方形/長方形 106"/>
          <p:cNvSpPr/>
          <p:nvPr/>
        </p:nvSpPr>
        <p:spPr>
          <a:xfrm>
            <a:off x="481013" y="3836194"/>
            <a:ext cx="3202781" cy="78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6" name="直線矢印コネクタ 165"/>
          <p:cNvCxnSpPr>
            <a:endCxn id="146" idx="1"/>
          </p:cNvCxnSpPr>
          <p:nvPr/>
        </p:nvCxnSpPr>
        <p:spPr>
          <a:xfrm>
            <a:off x="1343025" y="3105150"/>
            <a:ext cx="3845128" cy="3137002"/>
          </a:xfrm>
          <a:prstGeom prst="straightConnector1">
            <a:avLst/>
          </a:prstGeom>
          <a:ln w="12700">
            <a:solidFill>
              <a:srgbClr val="FFC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728</Words>
  <Application>Microsoft Office PowerPoint</Application>
  <PresentationFormat>画面に合わせる (4:3)</PresentationFormat>
  <Paragraphs>219</Paragraphs>
  <Slides>2</Slides>
  <Notes>0</Notes>
  <HiddenSlides>1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Office テーマ</vt:lpstr>
      <vt:lpstr>文書</vt:lpstr>
      <vt:lpstr>Document</vt:lpstr>
      <vt:lpstr>スライド 1</vt:lpstr>
      <vt:lpstr>スライド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市川</dc:creator>
  <cp:lastModifiedBy>市川</cp:lastModifiedBy>
  <cp:revision>82</cp:revision>
  <dcterms:created xsi:type="dcterms:W3CDTF">2013-07-30T04:54:02Z</dcterms:created>
  <dcterms:modified xsi:type="dcterms:W3CDTF">2013-08-06T06:20:47Z</dcterms:modified>
</cp:coreProperties>
</file>